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91" r:id="rId7"/>
    <p:sldId id="390" r:id="rId8"/>
    <p:sldId id="361" r:id="rId9"/>
    <p:sldId id="392" r:id="rId10"/>
    <p:sldId id="360" r:id="rId11"/>
    <p:sldId id="406" r:id="rId12"/>
    <p:sldId id="394" r:id="rId13"/>
    <p:sldId id="395" r:id="rId14"/>
    <p:sldId id="396" r:id="rId15"/>
    <p:sldId id="397" r:id="rId16"/>
    <p:sldId id="407" r:id="rId17"/>
    <p:sldId id="398" r:id="rId18"/>
    <p:sldId id="314" r:id="rId19"/>
    <p:sldId id="400" r:id="rId20"/>
    <p:sldId id="386" r:id="rId21"/>
    <p:sldId id="408" r:id="rId22"/>
    <p:sldId id="409" r:id="rId23"/>
    <p:sldId id="403" r:id="rId24"/>
    <p:sldId id="404" r:id="rId25"/>
    <p:sldId id="40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B3838"/>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34096-35AE-8F45-9694-996CE1EC5328}" v="2292" dt="2019-03-13T09:07:21.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27"/>
  </p:normalViewPr>
  <p:slideViewPr>
    <p:cSldViewPr snapToGrid="0">
      <p:cViewPr varScale="1">
        <p:scale>
          <a:sx n="81" d="100"/>
          <a:sy n="81" d="100"/>
        </p:scale>
        <p:origin x="149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14/03/2019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G5.6a"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using-commas-in-lists-adverbials-and-clauses-year-5-commas-free-resource-pack" TargetMode="External"/><Relationship Id="rId4" Type="http://schemas.openxmlformats.org/officeDocument/2006/relationships/hyperlink" Target="https://classroomsecrets.co.uk/search/?fwp_topic=gps-scheme-of-wor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True</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263361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in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749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in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defTabSz="685800">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 Separate clauses</a:t>
            </a:r>
          </a:p>
          <a:p>
            <a:pPr lvl="0" algn="ctr" defTabSz="685800">
              <a:defRPr/>
            </a:pPr>
            <a:r>
              <a:rPr lang="en-GB" sz="2000" b="1" dirty="0">
                <a:solidFill>
                  <a:srgbClr val="FF0000"/>
                </a:solidFill>
                <a:latin typeface="Century Gothic" panose="020B0502020202020204" pitchFamily="34" charset="0"/>
              </a:rPr>
              <a:t>B. Parenthesis </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8090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  which  had  kicked  off  late  due  to  the traffic  jam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  Class  5  are  going  on  a  trip  to  the  War Museum  despite  it  being  a  long  drive.</a:t>
            </a: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2413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which  had  kicked  off  late  due  to  the traffic  jam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Class  5  are  going  on  a  trip  to  the  War Museum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despite  it  being  a  long  drive.</a:t>
            </a: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6700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340821781"/>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Example answer: The lake, which was freezing cold, was popular with swimmers.</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494259475"/>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2177198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chemeClr val="tx1"/>
                </a:solidFill>
                <a:latin typeface="Century Gothic" panose="020B0502020202020204" pitchFamily="34" charset="0"/>
              </a:rPr>
              <a:t>A uses a comma correctly because…</a:t>
            </a:r>
            <a:endParaRPr lang="en-GB" sz="2000" b="1" dirty="0">
              <a:solidFill>
                <a:srgbClr val="FF0000"/>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0892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rgbClr val="FF0000"/>
                </a:solidFill>
                <a:latin typeface="Century Gothic" panose="020B0502020202020204" pitchFamily="34" charset="0"/>
              </a:rPr>
              <a:t>A uses a comma correctly because it separates the clauses in the sentence.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274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Using Commas In Lists, Adverbials and Clauses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5: (5G5.6a) </a:t>
            </a:r>
            <a:r>
              <a:rPr lang="en-US" sz="1200" b="1" dirty="0">
                <a:latin typeface="Century Gothic" panose="020B0502020202020204" pitchFamily="34" charset="0"/>
                <a:hlinkClick r:id="rId3"/>
              </a:rPr>
              <a:t>Using commas to clarify meaning or avoid ambiguity in writing</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Terminology for pupils:</a:t>
            </a:r>
          </a:p>
          <a:p>
            <a:pPr marL="354013" indent="-177800" fontAlgn="base">
              <a:lnSpc>
                <a:spcPct val="100000"/>
              </a:lnSpc>
              <a:spcAft>
                <a:spcPts val="0"/>
              </a:spcAft>
              <a:buFont typeface="Arial" panose="020B0604020202020204" pitchFamily="34" charset="0"/>
              <a:buChar char="•"/>
            </a:pPr>
            <a:r>
              <a:rPr lang="en-US" sz="1200" b="1" dirty="0">
                <a:solidFill>
                  <a:schemeClr val="tx1"/>
                </a:solidFill>
                <a:latin typeface="Century Gothic" panose="020B0502020202020204" pitchFamily="34" charset="0"/>
              </a:rPr>
              <a:t>(5G5.6a) </a:t>
            </a:r>
            <a:r>
              <a:rPr lang="en-US" sz="1200" b="1" dirty="0">
                <a:latin typeface="Century Gothic" panose="020B0502020202020204" pitchFamily="34" charset="0"/>
                <a:hlinkClick r:id="rId3"/>
              </a:rPr>
              <a:t>ambiguity</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32450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chemeClr val="tx1"/>
                </a:solidFill>
                <a:latin typeface="Century Gothic" panose="020B0502020202020204" pitchFamily="34" charset="0"/>
                <a:sym typeface="Wingdings" panose="05000000000000000000" pitchFamily="2" charset="2"/>
              </a:rPr>
              <a:t>Eesa</a:t>
            </a:r>
            <a:r>
              <a:rPr lang="en-GB" sz="2000" b="1" dirty="0">
                <a:solidFill>
                  <a:schemeClr val="tx1"/>
                </a:solidFill>
                <a:latin typeface="Century Gothic" panose="020B0502020202020204" pitchFamily="34" charset="0"/>
                <a:sym typeface="Wingdings" panose="05000000000000000000" pitchFamily="2" charset="2"/>
              </a:rPr>
              <a:t> is incorrect because…</a:t>
            </a:r>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07484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rgbClr val="FF0000"/>
                </a:solidFill>
                <a:latin typeface="Century Gothic" panose="020B0502020202020204" pitchFamily="34" charset="0"/>
                <a:sym typeface="Wingdings" panose="05000000000000000000" pitchFamily="2" charset="2"/>
              </a:rPr>
              <a:t>Eesa</a:t>
            </a:r>
            <a:r>
              <a:rPr lang="en-GB" sz="2000" b="1" dirty="0">
                <a:solidFill>
                  <a:srgbClr val="FF0000"/>
                </a:solidFill>
                <a:latin typeface="Century Gothic" panose="020B0502020202020204" pitchFamily="34" charset="0"/>
                <a:sym typeface="Wingdings" panose="05000000000000000000" pitchFamily="2" charset="2"/>
              </a:rPr>
              <a:t> is incorrect because </a:t>
            </a:r>
            <a:r>
              <a:rPr lang="en-GB" sz="2000" b="1" dirty="0">
                <a:solidFill>
                  <a:srgbClr val="FF0000"/>
                </a:solidFill>
                <a:latin typeface="Century Gothic" panose="020B0502020202020204" pitchFamily="34" charset="0"/>
              </a:rPr>
              <a:t>he has not used a pair of commas around the extra information. There should be a comma after ‘centre’.</a:t>
            </a:r>
          </a:p>
          <a:p>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97037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Using Commas In Lists, Adverbials and Clauses</a:t>
            </a:r>
            <a:endParaRPr lang="en-GB" sz="20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From previous learning in Year 2 and Year 4, children should know how to use a comma following an adverbial phrase, to separate clauses, or within a list. </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This step recaps the above and introduces the use of a comma for parenthesis.</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are used to separate items within a list. For example: </a:t>
            </a:r>
            <a:r>
              <a:rPr lang="en-US" sz="1200" b="1" i="1" dirty="0">
                <a:solidFill>
                  <a:schemeClr val="tx1"/>
                </a:solidFill>
                <a:latin typeface="Century Gothic" panose="020B0502020202020204" pitchFamily="34" charset="0"/>
              </a:rPr>
              <a:t>He carried his books, water bottle, lunch and pencil case</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can be used to separate clauses within a sentence. For example: </a:t>
            </a:r>
            <a:r>
              <a:rPr lang="en-US" sz="1200" b="1" i="1" dirty="0">
                <a:solidFill>
                  <a:schemeClr val="tx1"/>
                </a:solidFill>
                <a:latin typeface="Century Gothic" panose="020B0502020202020204" pitchFamily="34" charset="0"/>
              </a:rPr>
              <a:t>Although it was hailing, Jack played outside; Jack, who wasn’t wearing a coat, played outside</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An adverbial phrase can be separated from a clause using a comma. For example: </a:t>
            </a:r>
            <a:r>
              <a:rPr lang="en-US" sz="1200" b="1" i="1" dirty="0">
                <a:solidFill>
                  <a:schemeClr val="tx1"/>
                </a:solidFill>
                <a:latin typeface="Century Gothic" panose="020B0502020202020204" pitchFamily="34" charset="0"/>
              </a:rPr>
              <a:t>Having finished, he went out to play</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can also be used around additional information as a form of parenthesis. For example: </a:t>
            </a:r>
            <a:r>
              <a:rPr lang="en-US" sz="1200" b="1" i="1" dirty="0">
                <a:solidFill>
                  <a:schemeClr val="tx1"/>
                </a:solidFill>
                <a:latin typeface="Century Gothic" panose="020B0502020202020204" pitchFamily="34" charset="0"/>
              </a:rPr>
              <a:t>Jack, of 15 Ivy Street, has been labelled a hero by emergency crews</a:t>
            </a:r>
            <a:r>
              <a:rPr lang="en-US" sz="1200" b="1" dirty="0">
                <a:solidFill>
                  <a:schemeClr val="tx1"/>
                </a:solidFill>
                <a:latin typeface="Century Gothic" panose="020B0502020202020204" pitchFamily="34" charset="0"/>
              </a:rPr>
              <a:t>.</a:t>
            </a:r>
          </a:p>
          <a:p>
            <a:pPr fontAlgn="base"/>
            <a:endParaRPr lang="en-US" sz="1200" b="1" dirty="0">
              <a:solidFill>
                <a:schemeClr val="tx1"/>
              </a:solidFill>
              <a:latin typeface="Century Gothic" panose="020B0502020202020204" pitchFamily="34" charset="0"/>
            </a:endParaRPr>
          </a:p>
          <a:p>
            <a:pPr fontAlgn="base"/>
            <a:endParaRPr lang="en-US" sz="12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latin typeface="Century Gothic" panose="020B0502020202020204" pitchFamily="34" charset="0"/>
            </a:endParaRP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For what reason have commas been used in this sentence?</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Add a pair of commas to the sentence to indicate parenthesis.</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Create a sentence which uses a pair of commas to separate clauses.</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1: Using Commas In Lists, Adverbials and Clauses</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separate items in a list.</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mark clauses.</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separate items in a list.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mark clauses.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6506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 who was 17, 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a:t>
            </a:r>
            <a:r>
              <a:rPr lang="en-GB" sz="2400" b="1" dirty="0">
                <a:solidFill>
                  <a:srgbClr val="FF0000"/>
                </a:solidFill>
                <a:latin typeface="Century Gothic" panose="020B0502020202020204" pitchFamily="34" charset="0"/>
              </a:rPr>
              <a:t>,</a:t>
            </a:r>
            <a:r>
              <a:rPr lang="en-GB" sz="2400" b="1" dirty="0">
                <a:solidFill>
                  <a:schemeClr val="tx1"/>
                </a:solidFill>
                <a:latin typeface="Century Gothic" panose="020B0502020202020204" pitchFamily="34" charset="0"/>
              </a:rPr>
              <a:t>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a:t>
            </a:r>
            <a:r>
              <a:rPr lang="en-GB" sz="2400" b="1" u="sng" dirty="0">
                <a:solidFill>
                  <a:srgbClr val="FF0000"/>
                </a:solidFill>
                <a:latin typeface="Century Gothic" panose="020B0502020202020204" pitchFamily="34" charset="0"/>
              </a:rPr>
              <a:t>, who was 17,</a:t>
            </a:r>
            <a:r>
              <a:rPr lang="en-GB" sz="2400" b="1" dirty="0">
                <a:solidFill>
                  <a:srgbClr val="FF0000"/>
                </a:solidFill>
                <a:latin typeface="Century Gothic" panose="020B0502020202020204" pitchFamily="34" charset="0"/>
              </a:rPr>
              <a:t> </a:t>
            </a:r>
            <a:r>
              <a:rPr lang="en-GB" sz="2400" b="1" dirty="0">
                <a:solidFill>
                  <a:schemeClr val="tx1"/>
                </a:solidFill>
                <a:latin typeface="Century Gothic" panose="020B0502020202020204" pitchFamily="34" charset="0"/>
              </a:rPr>
              <a:t>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Oval 1">
            <a:extLst>
              <a:ext uri="{FF2B5EF4-FFF2-40B4-BE49-F238E27FC236}">
                <a16:creationId xmlns:a16="http://schemas.microsoft.com/office/drawing/2014/main" id="{D190C7E3-2FD3-9148-AE68-1BAB6FC10A30}"/>
              </a:ext>
            </a:extLst>
          </p:cNvPr>
          <p:cNvSpPr/>
          <p:nvPr/>
        </p:nvSpPr>
        <p:spPr>
          <a:xfrm>
            <a:off x="6908546" y="2260646"/>
            <a:ext cx="252249" cy="25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719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109501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4a0f88728004eb4f82c14282ae5927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dbda40e16343d875009b14508550e4dd"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49642C-A442-442D-B765-607F9F32D013}"/>
</file>

<file path=customXml/itemProps2.xml><?xml version="1.0" encoding="utf-8"?>
<ds:datastoreItem xmlns:ds="http://schemas.openxmlformats.org/officeDocument/2006/customXml" ds:itemID="{0EF8F11D-A449-4684-B8E0-461263A2E19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159</TotalTime>
  <Words>1475</Words>
  <Application>Microsoft Office PowerPoint</Application>
  <PresentationFormat>On-screen Show (4:3)</PresentationFormat>
  <Paragraphs>308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3</cp:revision>
  <dcterms:created xsi:type="dcterms:W3CDTF">2018-03-17T10:08:43Z</dcterms:created>
  <dcterms:modified xsi:type="dcterms:W3CDTF">2019-03-14T09:37:33Z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135</vt:lpwstr>
  </property>
</Properties>
</file>