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91" r:id="rId7"/>
    <p:sldId id="390" r:id="rId8"/>
    <p:sldId id="431" r:id="rId9"/>
    <p:sldId id="432" r:id="rId10"/>
    <p:sldId id="436" r:id="rId11"/>
    <p:sldId id="360" r:id="rId12"/>
    <p:sldId id="419" r:id="rId13"/>
    <p:sldId id="434" r:id="rId14"/>
    <p:sldId id="421" r:id="rId15"/>
    <p:sldId id="435" r:id="rId16"/>
    <p:sldId id="433" r:id="rId17"/>
    <p:sldId id="437" r:id="rId18"/>
    <p:sldId id="441" r:id="rId19"/>
    <p:sldId id="424" r:id="rId20"/>
    <p:sldId id="440" r:id="rId21"/>
    <p:sldId id="425" r:id="rId22"/>
    <p:sldId id="429" r:id="rId23"/>
    <p:sldId id="438" r:id="rId24"/>
    <p:sldId id="43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44293-4F3B-4EED-A788-0854DCE78462}" v="244" dt="2019-05-02T09:29:00.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727"/>
  </p:normalViewPr>
  <p:slideViewPr>
    <p:cSldViewPr snapToGrid="0">
      <p:cViewPr varScale="1">
        <p:scale>
          <a:sx n="60" d="100"/>
          <a:sy n="60" d="100"/>
        </p:scale>
        <p:origin x="138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02/05/2019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02/05/2019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02/05/2019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02/05/2019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classroomsecrets.co.uk/pronouns-to-avoid-repetition-year-5-cohesion-free-resource-pack" TargetMode="External"/><Relationship Id="rId3" Type="http://schemas.openxmlformats.org/officeDocument/2006/relationships/hyperlink" Target="https://classroomsecrets.co.uk/content-domain-filter/?fwp_contentdomain=4g1.5" TargetMode="External"/><Relationship Id="rId7"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5G1.5" TargetMode="External"/><Relationship Id="rId5" Type="http://schemas.openxmlformats.org/officeDocument/2006/relationships/hyperlink" Target="https://classroomsecrets.co.uk/content-domain-filter/?fwp_contentdomain=5G3.1a" TargetMode="External"/><Relationship Id="rId4" Type="http://schemas.openxmlformats.org/officeDocument/2006/relationships/hyperlink" Target="https://classroomsecrets.co.uk/content-domain-filter/?fwp_contentdomain=4g1.5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paragraph 1, who or what is referred to by both the personal pronoun ‘he’ and the relative pronoun ‘who’?</a:t>
            </a:r>
          </a:p>
          <a:p>
            <a:pPr lvl="0"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Akumu</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45A90C4-2423-402E-B2DA-E8610F721B24}"/>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t>
            </a:r>
            <a:r>
              <a:rPr lang="en-GB" sz="1400" b="1" dirty="0">
                <a:solidFill>
                  <a:srgbClr val="FF0000"/>
                </a:solidFill>
                <a:latin typeface="Century Gothic" panose="020B0502020202020204" pitchFamily="34" charset="0"/>
              </a:rPr>
              <a:t>Akamu</a:t>
            </a:r>
            <a:r>
              <a:rPr lang="en-GB" sz="1400" b="1" dirty="0">
                <a:solidFill>
                  <a:schemeClr val="tx1"/>
                </a:solidFill>
                <a:latin typeface="Century Gothic" panose="020B0502020202020204" pitchFamily="34" charset="0"/>
              </a:rPr>
              <a:t>, </a:t>
            </a:r>
            <a:r>
              <a:rPr lang="en-GB" sz="1400" b="1" dirty="0">
                <a:solidFill>
                  <a:srgbClr val="FF0000"/>
                </a:solidFill>
                <a:latin typeface="Century Gothic" panose="020B0502020202020204" pitchFamily="34" charset="0"/>
              </a:rPr>
              <a:t>who</a:t>
            </a:r>
            <a:r>
              <a:rPr lang="en-GB" sz="1400" b="1" dirty="0">
                <a:solidFill>
                  <a:schemeClr val="tx1"/>
                </a:solidFill>
                <a:latin typeface="Century Gothic" panose="020B0502020202020204" pitchFamily="34" charset="0"/>
              </a:rPr>
              <a:t> had been on over a hundred missions, was accompanying her. </a:t>
            </a:r>
            <a:r>
              <a:rPr lang="en-GB" sz="1400" b="1" dirty="0">
                <a:solidFill>
                  <a:srgbClr val="FF0000"/>
                </a:solidFill>
                <a:latin typeface="Century Gothic" panose="020B0502020202020204" pitchFamily="34" charset="0"/>
              </a:rPr>
              <a:t>He</a:t>
            </a:r>
            <a:r>
              <a:rPr lang="en-GB" sz="1400" b="1" dirty="0">
                <a:solidFill>
                  <a:schemeClr val="tx1"/>
                </a:solidFill>
                <a:latin typeface="Century Gothic" panose="020B0502020202020204" pitchFamily="34" charset="0"/>
              </a:rPr>
              <a:t>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60391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Jack adds the following relative clause to this sentence from paragraph 2:</a:t>
            </a: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Akamu’s voice, </a:t>
            </a:r>
            <a:r>
              <a:rPr lang="en-GB" sz="2000" b="1" spc="-300" dirty="0">
                <a:solidFill>
                  <a:schemeClr val="tx1"/>
                </a:solidFill>
                <a:latin typeface="Century Gothic" panose="020B0502020202020204" pitchFamily="34" charset="0"/>
              </a:rPr>
              <a:t>____________ </a:t>
            </a:r>
            <a:r>
              <a:rPr lang="en-GB" sz="2000" b="1" dirty="0">
                <a:solidFill>
                  <a:schemeClr val="tx1"/>
                </a:solidFill>
                <a:latin typeface="Century Gothic" panose="020B0502020202020204" pitchFamily="34" charset="0"/>
              </a:rPr>
              <a:t> lacked its usual optimism, buzzed into her headset.</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Should he use the relative pronoun ‘who’ or ‘which’?</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6" name="Rectangle 15">
            <a:extLst>
              <a:ext uri="{FF2B5EF4-FFF2-40B4-BE49-F238E27FC236}">
                <a16:creationId xmlns:a16="http://schemas.microsoft.com/office/drawing/2014/main" id="{19FC64BC-8285-44CF-8980-997D0BAFCA13}"/>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50998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Jack adds the following relative clause to this sentence from paragraph 2:</a:t>
            </a: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Akamu’s voice, </a:t>
            </a:r>
            <a:r>
              <a:rPr lang="en-GB" sz="2000" b="1" u="sng" dirty="0">
                <a:solidFill>
                  <a:srgbClr val="FF0000"/>
                </a:solidFill>
                <a:latin typeface="Century Gothic" panose="020B0502020202020204" pitchFamily="34" charset="0"/>
              </a:rPr>
              <a:t>which</a:t>
            </a:r>
            <a:r>
              <a:rPr lang="en-GB" sz="2000" b="1" dirty="0">
                <a:solidFill>
                  <a:schemeClr val="tx1"/>
                </a:solidFill>
                <a:latin typeface="Century Gothic" panose="020B0502020202020204" pitchFamily="34" charset="0"/>
              </a:rPr>
              <a:t> lacked its usual optimism, buzzed into her headset.</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Should he use the relative pronoun ‘who’ or ‘</a:t>
            </a:r>
            <a:r>
              <a:rPr lang="en-GB" sz="2000" b="1" dirty="0">
                <a:solidFill>
                  <a:srgbClr val="FF0000"/>
                </a:solidFill>
                <a:latin typeface="Century Gothic" panose="020B0502020202020204" pitchFamily="34" charset="0"/>
              </a:rPr>
              <a:t>which</a:t>
            </a:r>
            <a:r>
              <a:rPr lang="en-GB" sz="2000" b="1" dirty="0">
                <a:solidFill>
                  <a:schemeClr val="tx1"/>
                </a:solidFill>
                <a:latin typeface="Century Gothic" panose="020B0502020202020204" pitchFamily="34" charset="0"/>
              </a:rPr>
              <a: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6" name="Rectangle 15">
            <a:extLst>
              <a:ext uri="{FF2B5EF4-FFF2-40B4-BE49-F238E27FC236}">
                <a16:creationId xmlns:a16="http://schemas.microsoft.com/office/drawing/2014/main" id="{19FC64BC-8285-44CF-8980-997D0BAFCA13}"/>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172359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1600" b="1" dirty="0">
              <a:highlight>
                <a:srgbClr val="FFFF00"/>
              </a:highlight>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Find and copy a relative clause in paragraph 1.</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724E35CC-421B-413B-A19F-B07BDD22BF88}"/>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0157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1600" b="1" dirty="0">
              <a:highlight>
                <a:srgbClr val="FFFF00"/>
              </a:highlight>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Find and copy a relative clause in paragraph 1.</a:t>
            </a:r>
          </a:p>
          <a:p>
            <a:pPr lvl="0" defTabSz="685800">
              <a:defRPr/>
            </a:pPr>
            <a:endParaRPr lang="en-GB" sz="2000" b="1" dirty="0">
              <a:solidFill>
                <a:srgbClr val="FF0000"/>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She was glad Akamu, who had been on over a hundred missions, was accompanying her.</a:t>
            </a: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724E35CC-421B-413B-A19F-B07BDD22BF88}"/>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a:t>
            </a:r>
            <a:r>
              <a:rPr lang="en-GB" sz="1400" b="1" dirty="0">
                <a:solidFill>
                  <a:srgbClr val="FF0000"/>
                </a:solidFill>
                <a:latin typeface="Century Gothic" panose="020B0502020202020204" pitchFamily="34" charset="0"/>
              </a:rPr>
              <a:t>She was glad Akamu, who had been on over a hundred missions, was accompanying her.</a:t>
            </a:r>
            <a:r>
              <a:rPr lang="en-GB" sz="1400" b="1" dirty="0">
                <a:solidFill>
                  <a:schemeClr val="tx1"/>
                </a:solidFill>
                <a:latin typeface="Century Gothic" panose="020B0502020202020204" pitchFamily="34" charset="0"/>
              </a:rPr>
              <a:t>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4053632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Write a sentence which could be added to paragraph 4. Your sentence must include at least 2 personal pronouns. </a:t>
            </a:r>
          </a:p>
          <a:p>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3" name="Rectangle 12">
            <a:extLst>
              <a:ext uri="{FF2B5EF4-FFF2-40B4-BE49-F238E27FC236}">
                <a16:creationId xmlns:a16="http://schemas.microsoft.com/office/drawing/2014/main" id="{C17380F6-0742-4C69-B7E6-88C64F10E4F6}"/>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21908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Write a sentence which could be added to paragraph 4. Your sentence must include at least 2 personal pronouns.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u="sng" dirty="0">
                <a:solidFill>
                  <a:srgbClr val="FF0000"/>
                </a:solidFill>
                <a:latin typeface="Century Gothic" panose="020B0502020202020204" pitchFamily="34" charset="0"/>
              </a:rPr>
              <a:t>He</a:t>
            </a:r>
            <a:r>
              <a:rPr lang="en-GB" sz="2000" b="1" dirty="0">
                <a:solidFill>
                  <a:srgbClr val="FF0000"/>
                </a:solidFill>
                <a:latin typeface="Century Gothic" panose="020B0502020202020204" pitchFamily="34" charset="0"/>
              </a:rPr>
              <a:t> was beginning to feel anxious as </a:t>
            </a:r>
            <a:r>
              <a:rPr lang="en-GB" sz="2000" b="1" u="sng" dirty="0">
                <a:solidFill>
                  <a:srgbClr val="FF0000"/>
                </a:solidFill>
                <a:latin typeface="Century Gothic" panose="020B0502020202020204" pitchFamily="34" charset="0"/>
              </a:rPr>
              <a:t>they</a:t>
            </a:r>
            <a:r>
              <a:rPr lang="en-GB" sz="2000" b="1" dirty="0">
                <a:solidFill>
                  <a:srgbClr val="FF0000"/>
                </a:solidFill>
                <a:latin typeface="Century Gothic" panose="020B0502020202020204" pitchFamily="34" charset="0"/>
              </a:rPr>
              <a:t> should have been here by now.</a:t>
            </a: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3" name="Rectangle 12">
            <a:extLst>
              <a:ext uri="{FF2B5EF4-FFF2-40B4-BE49-F238E27FC236}">
                <a16:creationId xmlns:a16="http://schemas.microsoft.com/office/drawing/2014/main" id="{C17380F6-0742-4C69-B7E6-88C64F10E4F6}"/>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401151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one sentence from paragraph 1 to include the relative pronoun ‘whose’. </a:t>
            </a:r>
          </a:p>
          <a:p>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380DD03-98D7-493D-9EE6-C619C63EAA13}"/>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1862271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one sentence from paragraph 1 to include the relative pronoun ‘whose’.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Three black figures, whose job it was to infiltrate the building, slipped soundlessly along the foot of the wall.</a:t>
            </a: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380DD03-98D7-493D-9EE6-C619C63EAA13}"/>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3333796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10562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2 – Cohesion – Pronouns To Avoid Repetition – Fiction </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Devices to build cohesion within a paragraph [for example, then, after that, this, firstly]</a:t>
            </a:r>
          </a:p>
          <a:p>
            <a:pPr fontAlgn="base">
              <a:lnSpc>
                <a:spcPct val="100000"/>
              </a:lnSpc>
              <a:spcAft>
                <a:spcPts val="0"/>
              </a:spcAft>
            </a:pPr>
            <a:r>
              <a:rPr lang="en-US" sz="1200" b="1" dirty="0">
                <a:solidFill>
                  <a:schemeClr val="tx1"/>
                </a:solidFill>
                <a:latin typeface="Century Gothic" panose="020B0502020202020204" pitchFamily="34" charset="0"/>
              </a:rPr>
              <a:t>Link ideas across paragraphs using adverbials of time [for example, later], place [for example, nearby] and number [for example, secondly] or tense choices [for example, he had seen her before]</a:t>
            </a:r>
          </a:p>
          <a:p>
            <a:pPr fontAlgn="base">
              <a:lnSpc>
                <a:spcPct val="100000"/>
              </a:lnSpc>
              <a:spcAft>
                <a:spcPts val="0"/>
              </a:spcAft>
            </a:pPr>
            <a:r>
              <a:rPr lang="en-US" sz="1200" b="1" dirty="0">
                <a:solidFill>
                  <a:schemeClr val="tx1"/>
                </a:solidFill>
                <a:latin typeface="Century Gothic" panose="020B0502020202020204" pitchFamily="34" charset="0"/>
              </a:rPr>
              <a:t>English Year 4: (4G1.5)</a:t>
            </a:r>
            <a:r>
              <a:rPr lang="en-US" sz="1200" b="1" dirty="0">
                <a:latin typeface="Century Gothic" panose="020B0502020202020204" pitchFamily="34" charset="0"/>
              </a:rPr>
              <a:t> </a:t>
            </a:r>
            <a:r>
              <a:rPr lang="en-US" sz="1200" b="1" dirty="0">
                <a:latin typeface="Century Gothic" panose="020B0502020202020204" pitchFamily="34" charset="0"/>
                <a:hlinkClick r:id="rId3"/>
              </a:rPr>
              <a:t>Choosing nouns or pronouns appropriately for clarity and cohesion and to avoid repetition</a:t>
            </a:r>
            <a:endParaRPr lang="en-US" sz="1200" b="1" dirty="0">
              <a:solidFill>
                <a:schemeClr val="tx1"/>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4: (4G1.5)</a:t>
            </a:r>
            <a:r>
              <a:rPr lang="en-US" sz="1200" b="1" dirty="0">
                <a:latin typeface="Century Gothic" panose="020B0502020202020204" pitchFamily="34" charset="0"/>
              </a:rPr>
              <a:t> </a:t>
            </a:r>
            <a:r>
              <a:rPr lang="en-US" sz="1200" b="1" dirty="0">
                <a:latin typeface="Century Gothic" panose="020B0502020202020204" pitchFamily="34" charset="0"/>
                <a:hlinkClick r:id="rId3"/>
              </a:rPr>
              <a:t>Appropriate choice of pronoun or noun within and across sentences to aid cohesion and avoid repetition</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	Terminology for pupils:</a:t>
            </a:r>
          </a:p>
          <a:p>
            <a:pPr marL="316520" lvl="2" fontAlgn="base">
              <a:lnSpc>
                <a:spcPct val="100000"/>
              </a:lnSpc>
              <a:spcAft>
                <a:spcPts val="0"/>
              </a:spcAft>
            </a:pPr>
            <a:r>
              <a:rPr lang="en-US" sz="1200" b="1" dirty="0">
                <a:solidFill>
                  <a:schemeClr val="tx1"/>
                </a:solidFill>
                <a:latin typeface="Century Gothic" panose="020B0502020202020204" pitchFamily="34" charset="0"/>
              </a:rPr>
              <a:t>	(4G1.5) </a:t>
            </a:r>
            <a:r>
              <a:rPr lang="en-US" sz="1200" b="1" dirty="0">
                <a:latin typeface="Century Gothic" panose="020B0502020202020204" pitchFamily="34" charset="0"/>
                <a:hlinkClick r:id="rId3"/>
              </a:rPr>
              <a:t>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(4G1.5a) </a:t>
            </a:r>
            <a:r>
              <a:rPr lang="en-US" sz="1200" b="1" dirty="0">
                <a:latin typeface="Century Gothic" panose="020B0502020202020204" pitchFamily="34" charset="0"/>
                <a:hlinkClick r:id="rId4"/>
              </a:rPr>
              <a:t>possessive 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(5G1.5b) </a:t>
            </a:r>
            <a:r>
              <a:rPr lang="en-US" sz="1200" b="1" dirty="0">
                <a:latin typeface="Century Gothic" panose="020B0502020202020204" pitchFamily="34" charset="0"/>
                <a:hlinkClick r:id="rId5"/>
              </a:rPr>
              <a:t>relative 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(5G1.5) </a:t>
            </a:r>
            <a:r>
              <a:rPr lang="en-US" sz="1200" b="1" dirty="0">
                <a:latin typeface="Century Gothic" panose="020B0502020202020204" pitchFamily="34" charset="0"/>
                <a:hlinkClick r:id="rId6"/>
              </a:rPr>
              <a:t>cohesion</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7"/>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Tamara is incorrect because...</a:t>
            </a:r>
          </a:p>
          <a:p>
            <a:pPr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0898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Tamara is incorrect because she should have used the relative pronoun ‘who’ which is used when referring to people.</a:t>
            </a:r>
          </a:p>
          <a:p>
            <a:pPr defTabSz="685800">
              <a:defRPr/>
            </a:pP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7136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2 – Cohesion – Pronouns To Avoid Repetition – Fiction </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block children will build on previous learning from several blocks previously covered in KS2 to develop their skills for building cohesion in longer pieces of writing. In Year 3, Autumn Block 3, children learnt about conjunctions and although these will not be covered again explicitly, they will be used throughout this block.</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Y4 Summer Block 2, children learnt about using pronouns to replace proper nouns to avoid repetition in paragraphs. </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build on this previous learning by recapping personal pronouns </a:t>
            </a:r>
            <a:r>
              <a:rPr lang="en-US" sz="1200" b="1" i="1" dirty="0">
                <a:solidFill>
                  <a:schemeClr val="tx1"/>
                </a:solidFill>
                <a:latin typeface="Century Gothic" panose="020B0502020202020204" pitchFamily="34" charset="0"/>
              </a:rPr>
              <a:t>I, he, she, we, they, them</a:t>
            </a:r>
            <a:r>
              <a:rPr lang="en-US" sz="1200" b="1" dirty="0">
                <a:solidFill>
                  <a:schemeClr val="tx1"/>
                </a:solidFill>
                <a:latin typeface="Century Gothic" panose="020B0502020202020204" pitchFamily="34" charset="0"/>
              </a:rPr>
              <a:t> and begin </a:t>
            </a:r>
            <a:r>
              <a:rPr lang="en-US" sz="1200" b="1" dirty="0" err="1">
                <a:solidFill>
                  <a:schemeClr val="tx1"/>
                </a:solidFill>
                <a:latin typeface="Century Gothic" panose="020B0502020202020204" pitchFamily="34" charset="0"/>
              </a:rPr>
              <a:t>recognising</a:t>
            </a:r>
            <a:r>
              <a:rPr lang="en-US" sz="1200" b="1" dirty="0">
                <a:solidFill>
                  <a:schemeClr val="tx1"/>
                </a:solidFill>
                <a:latin typeface="Century Gothic" panose="020B0502020202020204" pitchFamily="34" charset="0"/>
              </a:rPr>
              <a:t> and using the relative pronouns </a:t>
            </a:r>
            <a:r>
              <a:rPr lang="en-US" sz="1200" b="1" i="1" dirty="0">
                <a:solidFill>
                  <a:schemeClr val="tx1"/>
                </a:solidFill>
                <a:latin typeface="Century Gothic" panose="020B0502020202020204" pitchFamily="34" charset="0"/>
              </a:rPr>
              <a:t>who, whom, whose, which, that and what </a:t>
            </a:r>
            <a:r>
              <a:rPr lang="en-US" sz="1200" b="1" dirty="0">
                <a:solidFill>
                  <a:schemeClr val="tx1"/>
                </a:solidFill>
                <a:latin typeface="Century Gothic" panose="020B0502020202020204" pitchFamily="34" charset="0"/>
              </a:rPr>
              <a:t>to replace nouns within sentences and paragraphs, in both fiction and non-fiction texts.</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Children will identify relative clauses and apply these in their writing.</a:t>
            </a:r>
          </a:p>
          <a:p>
            <a:pPr marL="171450" indent="-171450" fontAlgn="base">
              <a:buFont typeface="Arial" panose="020B0604020202020204" pitchFamily="34" charset="0"/>
              <a:buChar char="•"/>
            </a:pPr>
            <a:endParaRPr lang="en-US" sz="1200" b="1" dirty="0">
              <a:solidFill>
                <a:schemeClr val="tx1"/>
              </a:solidFill>
              <a:latin typeface="Century Gothic" panose="020B0502020202020204" pitchFamily="34" charset="0"/>
            </a:endParaRPr>
          </a:p>
          <a:p>
            <a:pPr marL="171450" indent="-171450" fontAlgn="base">
              <a:buFont typeface="Arial" panose="020B0604020202020204" pitchFamily="34" charset="0"/>
              <a:buChar char="•"/>
            </a:pPr>
            <a:endParaRPr lang="en-US" sz="1200" b="1" dirty="0">
              <a:solidFill>
                <a:schemeClr val="tx1"/>
              </a:solidFill>
              <a:latin typeface="Century Gothic" panose="020B0502020202020204" pitchFamily="34" charset="0"/>
            </a:endParaRPr>
          </a:p>
          <a:p>
            <a:pPr fontAlgn="base"/>
            <a:r>
              <a:rPr lang="en-US" sz="2000" b="1" dirty="0">
                <a:solidFill>
                  <a:schemeClr val="tx1"/>
                </a:solidFill>
                <a:latin typeface="Century Gothic" panose="020B0502020202020204" pitchFamily="34" charset="0"/>
              </a:rPr>
              <a:t>Focused Questions</a:t>
            </a:r>
          </a:p>
          <a:p>
            <a:pPr fontAlgn="base"/>
            <a:endParaRPr lang="en-US" sz="1200" b="1" dirty="0">
              <a:solidFill>
                <a:schemeClr val="tx1"/>
              </a:solidFill>
              <a:highlight>
                <a:srgbClr val="FFFF00"/>
              </a:highlight>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Who is the pronoun </a:t>
            </a:r>
            <a:r>
              <a:rPr lang="en-US" sz="1200" b="1" i="1" dirty="0">
                <a:solidFill>
                  <a:schemeClr val="tx1"/>
                </a:solidFill>
                <a:latin typeface="Century Gothic" panose="020B0502020202020204" pitchFamily="34" charset="0"/>
              </a:rPr>
              <a:t>whose</a:t>
            </a:r>
            <a:r>
              <a:rPr lang="en-US" sz="1200" b="1" dirty="0">
                <a:solidFill>
                  <a:schemeClr val="tx1"/>
                </a:solidFill>
                <a:latin typeface="Century Gothic" panose="020B0502020202020204" pitchFamily="34" charset="0"/>
              </a:rPr>
              <a:t> referring to?</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Replace a noun with a relative pronoun</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2 – Cohesion</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Pronouns To Avoid Repetition – Fiction </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pronouns below into the correct place on the chart.</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FECAF7D6-3CF4-4BBD-9602-BDB2731F7DD4}"/>
              </a:ext>
            </a:extLst>
          </p:cNvPr>
          <p:cNvGraphicFramePr>
            <a:graphicFrameLocks noGrp="1"/>
          </p:cNvGraphicFramePr>
          <p:nvPr>
            <p:extLst>
              <p:ext uri="{D42A27DB-BD31-4B8C-83A1-F6EECF244321}">
                <p14:modId xmlns:p14="http://schemas.microsoft.com/office/powerpoint/2010/main" val="127127369"/>
              </p:ext>
            </p:extLst>
          </p:nvPr>
        </p:nvGraphicFramePr>
        <p:xfrm>
          <a:off x="1524000" y="1426980"/>
          <a:ext cx="6096000" cy="259200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4104161807"/>
                    </a:ext>
                  </a:extLst>
                </a:gridCol>
                <a:gridCol w="3048000">
                  <a:extLst>
                    <a:ext uri="{9D8B030D-6E8A-4147-A177-3AD203B41FA5}">
                      <a16:colId xmlns:a16="http://schemas.microsoft.com/office/drawing/2014/main" val="1167170426"/>
                    </a:ext>
                  </a:extLst>
                </a:gridCol>
              </a:tblGrid>
              <a:tr h="504000">
                <a:tc>
                  <a:txBody>
                    <a:bodyPr/>
                    <a:lstStyle/>
                    <a:p>
                      <a:pPr algn="ctr"/>
                      <a:r>
                        <a:rPr lang="en-GB" sz="2000" b="1" dirty="0">
                          <a:latin typeface="Century Gothic" panose="020B0502020202020204" pitchFamily="34" charset="0"/>
                        </a:rPr>
                        <a:t>Personal Pronoun</a:t>
                      </a:r>
                    </a:p>
                  </a:txBody>
                  <a:tcPr anchor="ctr">
                    <a:solidFill>
                      <a:schemeClr val="accent6">
                        <a:lumMod val="20000"/>
                        <a:lumOff val="80000"/>
                      </a:schemeClr>
                    </a:solidFill>
                  </a:tcPr>
                </a:tc>
                <a:tc>
                  <a:txBody>
                    <a:bodyPr/>
                    <a:lstStyle/>
                    <a:p>
                      <a:pPr algn="ctr"/>
                      <a:r>
                        <a:rPr lang="en-GB" sz="2000" b="1" dirty="0">
                          <a:latin typeface="Century Gothic" panose="020B0502020202020204" pitchFamily="34" charset="0"/>
                        </a:rPr>
                        <a:t>Relative Pronoun</a:t>
                      </a:r>
                    </a:p>
                  </a:txBody>
                  <a:tcPr anchor="ctr">
                    <a:solidFill>
                      <a:schemeClr val="accent6">
                        <a:lumMod val="20000"/>
                        <a:lumOff val="80000"/>
                      </a:schemeClr>
                    </a:solidFill>
                  </a:tcPr>
                </a:tc>
                <a:extLst>
                  <a:ext uri="{0D108BD9-81ED-4DB2-BD59-A6C34878D82A}">
                    <a16:rowId xmlns:a16="http://schemas.microsoft.com/office/drawing/2014/main" val="3548333740"/>
                  </a:ext>
                </a:extLst>
              </a:tr>
              <a:tr h="2088000">
                <a:tc>
                  <a:txBody>
                    <a:bodyPr/>
                    <a:lstStyle/>
                    <a:p>
                      <a:endParaRPr lang="en-GB" sz="2000" b="1" dirty="0">
                        <a:latin typeface="Century Gothic" panose="020B0502020202020204" pitchFamily="34" charset="0"/>
                      </a:endParaRPr>
                    </a:p>
                  </a:txBody>
                  <a:tcPr>
                    <a:solidFill>
                      <a:schemeClr val="bg1"/>
                    </a:solidFill>
                  </a:tcPr>
                </a:tc>
                <a:tc>
                  <a:txBody>
                    <a:bodyPr/>
                    <a:lstStyle/>
                    <a:p>
                      <a:endParaRPr lang="en-GB" sz="2000" b="1"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862136535"/>
                  </a:ext>
                </a:extLst>
              </a:tr>
            </a:tbl>
          </a:graphicData>
        </a:graphic>
      </p:graphicFrame>
      <p:graphicFrame>
        <p:nvGraphicFramePr>
          <p:cNvPr id="4" name="Table 3">
            <a:extLst>
              <a:ext uri="{FF2B5EF4-FFF2-40B4-BE49-F238E27FC236}">
                <a16:creationId xmlns:a16="http://schemas.microsoft.com/office/drawing/2014/main" id="{329BCF0E-A0A1-4286-A4EA-70B4D3BF5B69}"/>
              </a:ext>
            </a:extLst>
          </p:cNvPr>
          <p:cNvGraphicFramePr>
            <a:graphicFrameLocks noGrp="1"/>
          </p:cNvGraphicFramePr>
          <p:nvPr>
            <p:extLst>
              <p:ext uri="{D42A27DB-BD31-4B8C-83A1-F6EECF244321}">
                <p14:modId xmlns:p14="http://schemas.microsoft.com/office/powerpoint/2010/main" val="1358441007"/>
              </p:ext>
            </p:extLst>
          </p:nvPr>
        </p:nvGraphicFramePr>
        <p:xfrm>
          <a:off x="1217054" y="4543453"/>
          <a:ext cx="6709892" cy="1260240"/>
        </p:xfrm>
        <a:graphic>
          <a:graphicData uri="http://schemas.openxmlformats.org/drawingml/2006/table">
            <a:tbl>
              <a:tblPr firstRow="1" bandRow="1">
                <a:tableStyleId>{5940675A-B579-460E-94D1-54222C63F5DA}</a:tableStyleId>
              </a:tblPr>
              <a:tblGrid>
                <a:gridCol w="1137473">
                  <a:extLst>
                    <a:ext uri="{9D8B030D-6E8A-4147-A177-3AD203B41FA5}">
                      <a16:colId xmlns:a16="http://schemas.microsoft.com/office/drawing/2014/main" val="4157373231"/>
                    </a:ext>
                  </a:extLst>
                </a:gridCol>
                <a:gridCol w="720000">
                  <a:extLst>
                    <a:ext uri="{9D8B030D-6E8A-4147-A177-3AD203B41FA5}">
                      <a16:colId xmlns:a16="http://schemas.microsoft.com/office/drawing/2014/main" val="878795444"/>
                    </a:ext>
                  </a:extLst>
                </a:gridCol>
                <a:gridCol w="1137473">
                  <a:extLst>
                    <a:ext uri="{9D8B030D-6E8A-4147-A177-3AD203B41FA5}">
                      <a16:colId xmlns:a16="http://schemas.microsoft.com/office/drawing/2014/main" val="911878220"/>
                    </a:ext>
                  </a:extLst>
                </a:gridCol>
                <a:gridCol w="720000">
                  <a:extLst>
                    <a:ext uri="{9D8B030D-6E8A-4147-A177-3AD203B41FA5}">
                      <a16:colId xmlns:a16="http://schemas.microsoft.com/office/drawing/2014/main" val="630141742"/>
                    </a:ext>
                  </a:extLst>
                </a:gridCol>
                <a:gridCol w="1137473">
                  <a:extLst>
                    <a:ext uri="{9D8B030D-6E8A-4147-A177-3AD203B41FA5}">
                      <a16:colId xmlns:a16="http://schemas.microsoft.com/office/drawing/2014/main" val="3769983483"/>
                    </a:ext>
                  </a:extLst>
                </a:gridCol>
                <a:gridCol w="720000">
                  <a:extLst>
                    <a:ext uri="{9D8B030D-6E8A-4147-A177-3AD203B41FA5}">
                      <a16:colId xmlns:a16="http://schemas.microsoft.com/office/drawing/2014/main" val="4131413803"/>
                    </a:ext>
                  </a:extLst>
                </a:gridCol>
                <a:gridCol w="1137473">
                  <a:extLst>
                    <a:ext uri="{9D8B030D-6E8A-4147-A177-3AD203B41FA5}">
                      <a16:colId xmlns:a16="http://schemas.microsoft.com/office/drawing/2014/main" val="1178965589"/>
                    </a:ext>
                  </a:extLst>
                </a:gridCol>
              </a:tblGrid>
              <a:tr h="432000">
                <a:tc>
                  <a:txBody>
                    <a:bodyPr/>
                    <a:lstStyle/>
                    <a:p>
                      <a:pPr algn="ctr"/>
                      <a:r>
                        <a:rPr lang="en-GB" sz="2000" b="1" dirty="0">
                          <a:solidFill>
                            <a:schemeClr val="tx1"/>
                          </a:solidFill>
                        </a:rPr>
                        <a:t>she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who</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they</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which</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2221603"/>
                  </a:ext>
                </a:extLst>
              </a:tr>
              <a:tr h="360000">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7709414"/>
                  </a:ext>
                </a:extLst>
              </a:tr>
              <a:tr h="432000">
                <a:tc>
                  <a:txBody>
                    <a:bodyPr/>
                    <a:lstStyle/>
                    <a:p>
                      <a:pPr algn="ctr"/>
                      <a:r>
                        <a:rPr lang="en-GB" sz="2000" b="1" dirty="0">
                          <a:solidFill>
                            <a:schemeClr val="tx1"/>
                          </a:solidFill>
                        </a:rPr>
                        <a:t>whose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them</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that</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701167"/>
                  </a:ext>
                </a:extLst>
              </a:tr>
            </a:tbl>
          </a:graphicData>
        </a:graphic>
      </p:graphicFrame>
    </p:spTree>
    <p:extLst>
      <p:ext uri="{BB962C8B-B14F-4D97-AF65-F5344CB8AC3E}">
        <p14:creationId xmlns:p14="http://schemas.microsoft.com/office/powerpoint/2010/main" val="385015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pronouns below into the correct place on the chart.</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FECAF7D6-3CF4-4BBD-9602-BDB2731F7DD4}"/>
              </a:ext>
            </a:extLst>
          </p:cNvPr>
          <p:cNvGraphicFramePr>
            <a:graphicFrameLocks noGrp="1"/>
          </p:cNvGraphicFramePr>
          <p:nvPr>
            <p:extLst>
              <p:ext uri="{D42A27DB-BD31-4B8C-83A1-F6EECF244321}">
                <p14:modId xmlns:p14="http://schemas.microsoft.com/office/powerpoint/2010/main" val="1847142121"/>
              </p:ext>
            </p:extLst>
          </p:nvPr>
        </p:nvGraphicFramePr>
        <p:xfrm>
          <a:off x="1524000" y="1426980"/>
          <a:ext cx="6096000" cy="259200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4104161807"/>
                    </a:ext>
                  </a:extLst>
                </a:gridCol>
                <a:gridCol w="3048000">
                  <a:extLst>
                    <a:ext uri="{9D8B030D-6E8A-4147-A177-3AD203B41FA5}">
                      <a16:colId xmlns:a16="http://schemas.microsoft.com/office/drawing/2014/main" val="1167170426"/>
                    </a:ext>
                  </a:extLst>
                </a:gridCol>
              </a:tblGrid>
              <a:tr h="504000">
                <a:tc>
                  <a:txBody>
                    <a:bodyPr/>
                    <a:lstStyle/>
                    <a:p>
                      <a:pPr algn="ctr"/>
                      <a:r>
                        <a:rPr lang="en-GB" sz="2000" b="1" dirty="0">
                          <a:latin typeface="Century Gothic" panose="020B0502020202020204" pitchFamily="34" charset="0"/>
                        </a:rPr>
                        <a:t>Personal Pronoun</a:t>
                      </a:r>
                    </a:p>
                  </a:txBody>
                  <a:tcPr anchor="ctr">
                    <a:solidFill>
                      <a:schemeClr val="accent6">
                        <a:lumMod val="20000"/>
                        <a:lumOff val="80000"/>
                      </a:schemeClr>
                    </a:solidFill>
                  </a:tcPr>
                </a:tc>
                <a:tc>
                  <a:txBody>
                    <a:bodyPr/>
                    <a:lstStyle/>
                    <a:p>
                      <a:pPr algn="ctr"/>
                      <a:r>
                        <a:rPr lang="en-GB" sz="2000" b="1" dirty="0">
                          <a:latin typeface="Century Gothic" panose="020B0502020202020204" pitchFamily="34" charset="0"/>
                        </a:rPr>
                        <a:t>Relative Pronoun</a:t>
                      </a:r>
                    </a:p>
                  </a:txBody>
                  <a:tcPr anchor="ctr">
                    <a:solidFill>
                      <a:schemeClr val="accent6">
                        <a:lumMod val="20000"/>
                        <a:lumOff val="80000"/>
                      </a:schemeClr>
                    </a:solidFill>
                  </a:tcPr>
                </a:tc>
                <a:extLst>
                  <a:ext uri="{0D108BD9-81ED-4DB2-BD59-A6C34878D82A}">
                    <a16:rowId xmlns:a16="http://schemas.microsoft.com/office/drawing/2014/main" val="3548333740"/>
                  </a:ext>
                </a:extLst>
              </a:tr>
              <a:tr h="2088000">
                <a:tc>
                  <a:txBody>
                    <a:bodyPr/>
                    <a:lstStyle/>
                    <a:p>
                      <a:pPr algn="ctr">
                        <a:lnSpc>
                          <a:spcPct val="150000"/>
                        </a:lnSpc>
                      </a:pPr>
                      <a:r>
                        <a:rPr lang="en-GB" sz="2000" b="1" dirty="0">
                          <a:solidFill>
                            <a:srgbClr val="FF0000"/>
                          </a:solidFill>
                          <a:latin typeface="Century Gothic" panose="020B0502020202020204" pitchFamily="34" charset="0"/>
                        </a:rPr>
                        <a:t>she</a:t>
                      </a:r>
                    </a:p>
                    <a:p>
                      <a:pPr algn="ctr">
                        <a:lnSpc>
                          <a:spcPct val="150000"/>
                        </a:lnSpc>
                      </a:pPr>
                      <a:r>
                        <a:rPr lang="en-GB" sz="2000" b="1" dirty="0">
                          <a:solidFill>
                            <a:srgbClr val="FF0000"/>
                          </a:solidFill>
                          <a:latin typeface="Century Gothic" panose="020B0502020202020204" pitchFamily="34" charset="0"/>
                        </a:rPr>
                        <a:t>they</a:t>
                      </a:r>
                    </a:p>
                    <a:p>
                      <a:pPr algn="ctr">
                        <a:lnSpc>
                          <a:spcPct val="150000"/>
                        </a:lnSpc>
                      </a:pPr>
                      <a:r>
                        <a:rPr lang="en-GB" sz="2000" b="1" dirty="0">
                          <a:solidFill>
                            <a:srgbClr val="FF0000"/>
                          </a:solidFill>
                          <a:latin typeface="Century Gothic" panose="020B0502020202020204" pitchFamily="34" charset="0"/>
                        </a:rPr>
                        <a:t>them</a:t>
                      </a:r>
                    </a:p>
                    <a:p>
                      <a:pPr algn="ctr">
                        <a:lnSpc>
                          <a:spcPct val="150000"/>
                        </a:lnSpc>
                      </a:pPr>
                      <a:r>
                        <a:rPr lang="en-GB" sz="2000" b="1" dirty="0">
                          <a:solidFill>
                            <a:srgbClr val="FF0000"/>
                          </a:solidFill>
                          <a:latin typeface="Century Gothic" panose="020B0502020202020204" pitchFamily="34" charset="0"/>
                        </a:rPr>
                        <a:t>we</a:t>
                      </a:r>
                    </a:p>
                  </a:txBody>
                  <a:tcPr anchor="ctr">
                    <a:solidFill>
                      <a:schemeClr val="bg1"/>
                    </a:solidFill>
                  </a:tcPr>
                </a:tc>
                <a:tc>
                  <a:txBody>
                    <a:bodyPr/>
                    <a:lstStyle/>
                    <a:p>
                      <a:pPr algn="ctr">
                        <a:lnSpc>
                          <a:spcPct val="150000"/>
                        </a:lnSpc>
                      </a:pPr>
                      <a:r>
                        <a:rPr lang="en-GB" sz="2000" b="1" dirty="0">
                          <a:solidFill>
                            <a:srgbClr val="FF0000"/>
                          </a:solidFill>
                          <a:latin typeface="Century Gothic" panose="020B0502020202020204" pitchFamily="34" charset="0"/>
                        </a:rPr>
                        <a:t>who</a:t>
                      </a:r>
                    </a:p>
                    <a:p>
                      <a:pPr algn="ctr">
                        <a:lnSpc>
                          <a:spcPct val="150000"/>
                        </a:lnSpc>
                      </a:pPr>
                      <a:r>
                        <a:rPr lang="en-GB" sz="2000" b="1" dirty="0">
                          <a:solidFill>
                            <a:srgbClr val="FF0000"/>
                          </a:solidFill>
                          <a:latin typeface="Century Gothic" panose="020B0502020202020204" pitchFamily="34" charset="0"/>
                        </a:rPr>
                        <a:t>which</a:t>
                      </a:r>
                    </a:p>
                    <a:p>
                      <a:pPr algn="ctr">
                        <a:lnSpc>
                          <a:spcPct val="150000"/>
                        </a:lnSpc>
                      </a:pPr>
                      <a:r>
                        <a:rPr lang="en-GB" sz="2000" b="1" dirty="0">
                          <a:solidFill>
                            <a:srgbClr val="FF0000"/>
                          </a:solidFill>
                          <a:latin typeface="Century Gothic" panose="020B0502020202020204" pitchFamily="34" charset="0"/>
                        </a:rPr>
                        <a:t>whose</a:t>
                      </a:r>
                    </a:p>
                    <a:p>
                      <a:pPr algn="ctr">
                        <a:lnSpc>
                          <a:spcPct val="150000"/>
                        </a:lnSpc>
                      </a:pPr>
                      <a:r>
                        <a:rPr lang="en-GB" sz="2000" b="1" dirty="0">
                          <a:solidFill>
                            <a:srgbClr val="FF0000"/>
                          </a:solidFill>
                          <a:latin typeface="Century Gothic" panose="020B0502020202020204" pitchFamily="34" charset="0"/>
                        </a:rPr>
                        <a:t>that</a:t>
                      </a:r>
                    </a:p>
                  </a:txBody>
                  <a:tcPr anchor="ctr">
                    <a:solidFill>
                      <a:schemeClr val="bg1"/>
                    </a:solidFill>
                  </a:tcPr>
                </a:tc>
                <a:extLst>
                  <a:ext uri="{0D108BD9-81ED-4DB2-BD59-A6C34878D82A}">
                    <a16:rowId xmlns:a16="http://schemas.microsoft.com/office/drawing/2014/main" val="862136535"/>
                  </a:ext>
                </a:extLst>
              </a:tr>
            </a:tbl>
          </a:graphicData>
        </a:graphic>
      </p:graphicFrame>
      <p:graphicFrame>
        <p:nvGraphicFramePr>
          <p:cNvPr id="4" name="Table 3">
            <a:extLst>
              <a:ext uri="{FF2B5EF4-FFF2-40B4-BE49-F238E27FC236}">
                <a16:creationId xmlns:a16="http://schemas.microsoft.com/office/drawing/2014/main" id="{329BCF0E-A0A1-4286-A4EA-70B4D3BF5B69}"/>
              </a:ext>
            </a:extLst>
          </p:cNvPr>
          <p:cNvGraphicFramePr>
            <a:graphicFrameLocks noGrp="1"/>
          </p:cNvGraphicFramePr>
          <p:nvPr/>
        </p:nvGraphicFramePr>
        <p:xfrm>
          <a:off x="1217054" y="4543453"/>
          <a:ext cx="6709892" cy="1260240"/>
        </p:xfrm>
        <a:graphic>
          <a:graphicData uri="http://schemas.openxmlformats.org/drawingml/2006/table">
            <a:tbl>
              <a:tblPr firstRow="1" bandRow="1">
                <a:tableStyleId>{5940675A-B579-460E-94D1-54222C63F5DA}</a:tableStyleId>
              </a:tblPr>
              <a:tblGrid>
                <a:gridCol w="1137473">
                  <a:extLst>
                    <a:ext uri="{9D8B030D-6E8A-4147-A177-3AD203B41FA5}">
                      <a16:colId xmlns:a16="http://schemas.microsoft.com/office/drawing/2014/main" val="4157373231"/>
                    </a:ext>
                  </a:extLst>
                </a:gridCol>
                <a:gridCol w="720000">
                  <a:extLst>
                    <a:ext uri="{9D8B030D-6E8A-4147-A177-3AD203B41FA5}">
                      <a16:colId xmlns:a16="http://schemas.microsoft.com/office/drawing/2014/main" val="878795444"/>
                    </a:ext>
                  </a:extLst>
                </a:gridCol>
                <a:gridCol w="1137473">
                  <a:extLst>
                    <a:ext uri="{9D8B030D-6E8A-4147-A177-3AD203B41FA5}">
                      <a16:colId xmlns:a16="http://schemas.microsoft.com/office/drawing/2014/main" val="911878220"/>
                    </a:ext>
                  </a:extLst>
                </a:gridCol>
                <a:gridCol w="720000">
                  <a:extLst>
                    <a:ext uri="{9D8B030D-6E8A-4147-A177-3AD203B41FA5}">
                      <a16:colId xmlns:a16="http://schemas.microsoft.com/office/drawing/2014/main" val="630141742"/>
                    </a:ext>
                  </a:extLst>
                </a:gridCol>
                <a:gridCol w="1137473">
                  <a:extLst>
                    <a:ext uri="{9D8B030D-6E8A-4147-A177-3AD203B41FA5}">
                      <a16:colId xmlns:a16="http://schemas.microsoft.com/office/drawing/2014/main" val="3769983483"/>
                    </a:ext>
                  </a:extLst>
                </a:gridCol>
                <a:gridCol w="720000">
                  <a:extLst>
                    <a:ext uri="{9D8B030D-6E8A-4147-A177-3AD203B41FA5}">
                      <a16:colId xmlns:a16="http://schemas.microsoft.com/office/drawing/2014/main" val="4131413803"/>
                    </a:ext>
                  </a:extLst>
                </a:gridCol>
                <a:gridCol w="1137473">
                  <a:extLst>
                    <a:ext uri="{9D8B030D-6E8A-4147-A177-3AD203B41FA5}">
                      <a16:colId xmlns:a16="http://schemas.microsoft.com/office/drawing/2014/main" val="1178965589"/>
                    </a:ext>
                  </a:extLst>
                </a:gridCol>
              </a:tblGrid>
              <a:tr h="432000">
                <a:tc>
                  <a:txBody>
                    <a:bodyPr/>
                    <a:lstStyle/>
                    <a:p>
                      <a:pPr algn="ctr"/>
                      <a:r>
                        <a:rPr lang="en-GB" sz="2000" b="1" dirty="0">
                          <a:solidFill>
                            <a:schemeClr val="tx1"/>
                          </a:solidFill>
                        </a:rPr>
                        <a:t>she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who</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they</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which</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2221603"/>
                  </a:ext>
                </a:extLst>
              </a:tr>
              <a:tr h="360000">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7709414"/>
                  </a:ext>
                </a:extLst>
              </a:tr>
              <a:tr h="432000">
                <a:tc>
                  <a:txBody>
                    <a:bodyPr/>
                    <a:lstStyle/>
                    <a:p>
                      <a:pPr algn="ctr"/>
                      <a:r>
                        <a:rPr lang="en-GB" sz="2000" b="1" dirty="0">
                          <a:solidFill>
                            <a:schemeClr val="tx1"/>
                          </a:solidFill>
                        </a:rPr>
                        <a:t>whose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them</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that</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701167"/>
                  </a:ext>
                </a:extLst>
              </a:tr>
            </a:tbl>
          </a:graphicData>
        </a:graphic>
      </p:graphicFrame>
    </p:spTree>
    <p:extLst>
      <p:ext uri="{BB962C8B-B14F-4D97-AF65-F5344CB8AC3E}">
        <p14:creationId xmlns:p14="http://schemas.microsoft.com/office/powerpoint/2010/main" val="362198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endParaRPr lang="en-GB" sz="2000" b="1" u="sng"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Look at paragraph 3. Write a list of all the personal or possessive pronouns and a list of all the relative pronouns in the paragraph. If a pronoun appears several times, only write it once.</a:t>
            </a:r>
          </a:p>
          <a:p>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ectangle 11">
            <a:extLst>
              <a:ext uri="{FF2B5EF4-FFF2-40B4-BE49-F238E27FC236}">
                <a16:creationId xmlns:a16="http://schemas.microsoft.com/office/drawing/2014/main" id="{3D0D1A12-FDFC-46FA-843C-613F171BA8CF}"/>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99612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endParaRPr lang="en-GB" sz="2000" b="1" u="sng"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Look at paragraph 3. Write a list of all the personal or possessive pronouns and a list of all the relative pronouns in the paragraph. If a pronoun appears several times, only write it once.</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Personal or possessive pronouns: they, its, she, her</a:t>
            </a:r>
          </a:p>
          <a:p>
            <a:r>
              <a:rPr lang="en-GB" sz="2000" b="1" dirty="0">
                <a:solidFill>
                  <a:srgbClr val="FF0000"/>
                </a:solidFill>
                <a:latin typeface="Century Gothic" panose="020B0502020202020204" pitchFamily="34" charset="0"/>
              </a:rPr>
              <a:t>Relative pronoun: which</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ectangle 11">
            <a:extLst>
              <a:ext uri="{FF2B5EF4-FFF2-40B4-BE49-F238E27FC236}">
                <a16:creationId xmlns:a16="http://schemas.microsoft.com/office/drawing/2014/main" id="{3D0D1A12-FDFC-46FA-843C-613F171BA8CF}"/>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a:t>
            </a:r>
            <a:r>
              <a:rPr lang="en-GB" sz="1400" b="1" dirty="0">
                <a:solidFill>
                  <a:srgbClr val="FF0000"/>
                </a:solidFill>
                <a:latin typeface="Century Gothic" panose="020B0502020202020204" pitchFamily="34" charset="0"/>
              </a:rPr>
              <a:t>they</a:t>
            </a:r>
            <a:r>
              <a:rPr lang="en-GB" sz="1400" b="1" dirty="0">
                <a:solidFill>
                  <a:schemeClr val="tx1"/>
                </a:solidFill>
                <a:latin typeface="Century Gothic" panose="020B0502020202020204" pitchFamily="34" charset="0"/>
              </a:rPr>
              <a:t> crossed onto </a:t>
            </a:r>
            <a:r>
              <a:rPr lang="en-GB" sz="1400" b="1" dirty="0">
                <a:solidFill>
                  <a:srgbClr val="FF0000"/>
                </a:solidFill>
                <a:latin typeface="Century Gothic" panose="020B0502020202020204" pitchFamily="34" charset="0"/>
              </a:rPr>
              <a:t>its</a:t>
            </a:r>
            <a:r>
              <a:rPr lang="en-GB" sz="1400" b="1" dirty="0">
                <a:solidFill>
                  <a:schemeClr val="tx1"/>
                </a:solidFill>
                <a:latin typeface="Century Gothic" panose="020B0502020202020204" pitchFamily="34" charset="0"/>
              </a:rPr>
              <a:t> south side, Lydia recognised the falls, </a:t>
            </a:r>
            <a:r>
              <a:rPr lang="en-GB" sz="1400" b="1" dirty="0">
                <a:solidFill>
                  <a:srgbClr val="FF0000"/>
                </a:solidFill>
                <a:latin typeface="Century Gothic" panose="020B0502020202020204" pitchFamily="34" charset="0"/>
              </a:rPr>
              <a:t>which she </a:t>
            </a:r>
            <a:r>
              <a:rPr lang="en-GB" sz="1400" b="1" dirty="0">
                <a:solidFill>
                  <a:schemeClr val="tx1"/>
                </a:solidFill>
                <a:latin typeface="Century Gothic" panose="020B0502020202020204" pitchFamily="34" charset="0"/>
              </a:rPr>
              <a:t>now recalled having seen before. White water crashed and tumbled down a steep furrow in the side of the looming mountain. Somewhere down there, a climber was desperate for help. Lydia touched </a:t>
            </a:r>
            <a:r>
              <a:rPr lang="en-GB" sz="1400" b="1" dirty="0">
                <a:solidFill>
                  <a:srgbClr val="FF0000"/>
                </a:solidFill>
                <a:latin typeface="Century Gothic" panose="020B0502020202020204" pitchFamily="34" charset="0"/>
              </a:rPr>
              <a:t>her </a:t>
            </a:r>
            <a:r>
              <a:rPr lang="en-GB" sz="1400" b="1" dirty="0">
                <a:solidFill>
                  <a:schemeClr val="tx1"/>
                </a:solidFill>
                <a:latin typeface="Century Gothic" panose="020B0502020202020204" pitchFamily="34" charset="0"/>
              </a:rPr>
              <a:t>necklace, then began the descent.  </a:t>
            </a:r>
          </a:p>
        </p:txBody>
      </p:sp>
    </p:spTree>
    <p:extLst>
      <p:ext uri="{BB962C8B-B14F-4D97-AF65-F5344CB8AC3E}">
        <p14:creationId xmlns:p14="http://schemas.microsoft.com/office/powerpoint/2010/main" val="3691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paragraph 1, who or what is referred to by both the personal pronoun ‘he’ and the relative pronoun ‘who’?</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45A90C4-2423-402E-B2DA-E8610F721B24}"/>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441232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6768ad0e7065588ff79bad5efd391656">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23737c47b7c15f707c24ad90848c5a9"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02720F-016E-4438-82DF-90E518969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0f0ae0ff-29c4-4766-b250-c1a9bee8d430"/>
    <ds:schemaRef ds:uri="http://purl.org/dc/elements/1.1/"/>
    <ds:schemaRef ds:uri="86144f90-c7b6-48d0-aae5-f5e9e48cc3df"/>
    <ds:schemaRef ds:uri="http://schemas.microsoft.com/sharepoint/v3"/>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514</TotalTime>
  <Words>3551</Words>
  <Application>Microsoft Office PowerPoint</Application>
  <PresentationFormat>On-screen Show (4:3)</PresentationFormat>
  <Paragraphs>425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Sian Stebbings</cp:lastModifiedBy>
  <cp:revision>13</cp:revision>
  <dcterms:created xsi:type="dcterms:W3CDTF">2018-03-17T10:08:43Z</dcterms:created>
  <dcterms:modified xsi:type="dcterms:W3CDTF">2019-05-02T20:06:59Z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186,117</vt:lpwstr>
  </property>
</Properties>
</file>