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2"/>
  </p:notesMasterIdLst>
  <p:sldIdLst>
    <p:sldId id="257" r:id="rId2"/>
    <p:sldId id="258" r:id="rId3"/>
    <p:sldId id="259" r:id="rId4"/>
    <p:sldId id="260" r:id="rId5"/>
    <p:sldId id="304" r:id="rId6"/>
    <p:sldId id="297" r:id="rId7"/>
    <p:sldId id="262" r:id="rId8"/>
    <p:sldId id="310" r:id="rId9"/>
    <p:sldId id="311" r:id="rId10"/>
    <p:sldId id="312" r:id="rId11"/>
    <p:sldId id="309" r:id="rId12"/>
    <p:sldId id="296" r:id="rId13"/>
    <p:sldId id="272" r:id="rId14"/>
    <p:sldId id="273" r:id="rId15"/>
    <p:sldId id="295" r:id="rId16"/>
    <p:sldId id="306" r:id="rId17"/>
    <p:sldId id="307" r:id="rId18"/>
    <p:sldId id="308" r:id="rId19"/>
    <p:sldId id="305" r:id="rId20"/>
    <p:sldId id="30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64" d="100"/>
          <a:sy n="64" d="100"/>
        </p:scale>
        <p:origin x="44"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723A0-5A24-4D3F-8E7D-010D8B311E93}" type="datetimeFigureOut">
              <a:rPr lang="en-US" smtClean="0"/>
              <a:t>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57AA1-91F5-4C19-B263-3CED7A799995}" type="slidenum">
              <a:rPr lang="en-US" smtClean="0"/>
              <a:t>‹#›</a:t>
            </a:fld>
            <a:endParaRPr lang="en-US"/>
          </a:p>
        </p:txBody>
      </p:sp>
    </p:spTree>
    <p:extLst>
      <p:ext uri="{BB962C8B-B14F-4D97-AF65-F5344CB8AC3E}">
        <p14:creationId xmlns:p14="http://schemas.microsoft.com/office/powerpoint/2010/main" val="424893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1/7/2021</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409970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DF24FF6F-66B8-43CD-85DC-187D90CFC6F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65258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DF24FF6F-66B8-43CD-85DC-187D90CFC6F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57045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DF24FF6F-66B8-43CD-85DC-187D90CFC6F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7814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1/7/2021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8" r:id="rId12"/>
    <p:sldLayoutId id="2147483699" r:id="rId13"/>
    <p:sldLayoutId id="2147483700" r:id="rId14"/>
    <p:sldLayoutId id="2147483701" r:id="rId1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about:blank"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Friday 8</a:t>
            </a:r>
            <a:r>
              <a:rPr lang="en-US" baseline="30000" dirty="0"/>
              <a:t>th</a:t>
            </a:r>
            <a:r>
              <a:rPr lang="en-US" dirty="0"/>
              <a:t> January</a:t>
            </a:r>
          </a:p>
        </p:txBody>
      </p:sp>
      <p:sp>
        <p:nvSpPr>
          <p:cNvPr id="3" name="Subtitle 2"/>
          <p:cNvSpPr>
            <a:spLocks noGrp="1"/>
          </p:cNvSpPr>
          <p:nvPr>
            <p:ph type="subTitle" idx="1"/>
          </p:nvPr>
        </p:nvSpPr>
        <p:spPr>
          <a:xfrm>
            <a:off x="1709530" y="3869634"/>
            <a:ext cx="8767860" cy="2022208"/>
          </a:xfrm>
        </p:spPr>
        <p:txBody>
          <a:bodyPr>
            <a:normAutofit lnSpcReduction="10000"/>
          </a:bodyPr>
          <a:lstStyle/>
          <a:p>
            <a:r>
              <a:rPr lang="en-US" dirty="0"/>
              <a:t>Year 2</a:t>
            </a:r>
          </a:p>
          <a:p>
            <a:r>
              <a:rPr lang="en-US" dirty="0"/>
              <a:t>If you have any questions or need any support please do not hesitate to get in touch: </a:t>
            </a:r>
          </a:p>
          <a:p>
            <a:r>
              <a:rPr lang="en-US" dirty="0"/>
              <a:t>aaskew@looeprimary.co.uk</a:t>
            </a:r>
          </a:p>
          <a:p>
            <a:r>
              <a:rPr lang="en-US" dirty="0"/>
              <a:t>(I will get back to ASAP but please bear with me.)</a:t>
            </a:r>
          </a:p>
        </p:txBody>
      </p:sp>
    </p:spTree>
    <p:extLst>
      <p:ext uri="{BB962C8B-B14F-4D97-AF65-F5344CB8AC3E}">
        <p14:creationId xmlns:p14="http://schemas.microsoft.com/office/powerpoint/2010/main" val="9745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318D-F840-4C8A-B0FB-2B5F8D6A05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35BE02D-E61B-4BC2-8427-DFAC49CF55D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4998791-E7AE-4CEA-B639-E826C87EE13A}"/>
              </a:ext>
            </a:extLst>
          </p:cNvPr>
          <p:cNvPicPr>
            <a:picLocks noChangeAspect="1"/>
          </p:cNvPicPr>
          <p:nvPr/>
        </p:nvPicPr>
        <p:blipFill>
          <a:blip r:embed="rId2"/>
          <a:stretch>
            <a:fillRect/>
          </a:stretch>
        </p:blipFill>
        <p:spPr>
          <a:xfrm>
            <a:off x="1071562" y="1138237"/>
            <a:ext cx="10048875" cy="4581525"/>
          </a:xfrm>
          <a:prstGeom prst="rect">
            <a:avLst/>
          </a:prstGeom>
        </p:spPr>
      </p:pic>
    </p:spTree>
    <p:extLst>
      <p:ext uri="{BB962C8B-B14F-4D97-AF65-F5344CB8AC3E}">
        <p14:creationId xmlns:p14="http://schemas.microsoft.com/office/powerpoint/2010/main" val="89502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42A50-EC8D-4257-AB65-8BA56EA85147}"/>
              </a:ext>
            </a:extLst>
          </p:cNvPr>
          <p:cNvSpPr>
            <a:spLocks noGrp="1"/>
          </p:cNvSpPr>
          <p:nvPr>
            <p:ph type="title"/>
          </p:nvPr>
        </p:nvSpPr>
        <p:spPr/>
        <p:txBody>
          <a:bodyPr/>
          <a:lstStyle/>
          <a:p>
            <a:r>
              <a:rPr lang="en-GB" dirty="0"/>
              <a:t>MATH INVESTIGATION</a:t>
            </a:r>
          </a:p>
        </p:txBody>
      </p:sp>
      <p:sp>
        <p:nvSpPr>
          <p:cNvPr id="3" name="Content Placeholder 2">
            <a:extLst>
              <a:ext uri="{FF2B5EF4-FFF2-40B4-BE49-F238E27FC236}">
                <a16:creationId xmlns:a16="http://schemas.microsoft.com/office/drawing/2014/main" id="{AD522A74-E412-4CC3-93E5-A3163638AFCD}"/>
              </a:ext>
            </a:extLst>
          </p:cNvPr>
          <p:cNvSpPr>
            <a:spLocks noGrp="1"/>
          </p:cNvSpPr>
          <p:nvPr>
            <p:ph idx="1"/>
          </p:nvPr>
        </p:nvSpPr>
        <p:spPr>
          <a:xfrm>
            <a:off x="993913" y="1739348"/>
            <a:ext cx="9872871" cy="4038600"/>
          </a:xfrm>
        </p:spPr>
        <p:txBody>
          <a:bodyPr/>
          <a:lstStyle/>
          <a:p>
            <a:r>
              <a:rPr lang="en-GB" dirty="0"/>
              <a:t>You may find it useful to use items in your home to represent the party bag objects, this will help you explore different combinations. </a:t>
            </a:r>
          </a:p>
        </p:txBody>
      </p:sp>
      <p:pic>
        <p:nvPicPr>
          <p:cNvPr id="5" name="Picture 4">
            <a:extLst>
              <a:ext uri="{FF2B5EF4-FFF2-40B4-BE49-F238E27FC236}">
                <a16:creationId xmlns:a16="http://schemas.microsoft.com/office/drawing/2014/main" id="{4C02CAC0-D1E9-4931-ACBE-E2B4AE7C6490}"/>
              </a:ext>
            </a:extLst>
          </p:cNvPr>
          <p:cNvPicPr>
            <a:picLocks noChangeAspect="1"/>
          </p:cNvPicPr>
          <p:nvPr/>
        </p:nvPicPr>
        <p:blipFill>
          <a:blip r:embed="rId2"/>
          <a:stretch>
            <a:fillRect/>
          </a:stretch>
        </p:blipFill>
        <p:spPr>
          <a:xfrm>
            <a:off x="2442644" y="2425180"/>
            <a:ext cx="7306711" cy="4038600"/>
          </a:xfrm>
          <a:prstGeom prst="rect">
            <a:avLst/>
          </a:prstGeom>
        </p:spPr>
      </p:pic>
    </p:spTree>
    <p:extLst>
      <p:ext uri="{BB962C8B-B14F-4D97-AF65-F5344CB8AC3E}">
        <p14:creationId xmlns:p14="http://schemas.microsoft.com/office/powerpoint/2010/main" val="15604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English</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65043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679" y="2881223"/>
            <a:ext cx="8479766" cy="146649"/>
          </a:xfrm>
        </p:spPr>
        <p:txBody>
          <a:bodyPr>
            <a:normAutofit fontScale="90000"/>
          </a:bodyPr>
          <a:lstStyle/>
          <a:p>
            <a:br>
              <a:rPr lang="en-US" dirty="0"/>
            </a:br>
            <a:r>
              <a:rPr lang="en-US" dirty="0">
                <a:solidFill>
                  <a:srgbClr val="00B050"/>
                </a:solidFill>
              </a:rPr>
              <a:t>English:</a:t>
            </a:r>
            <a:br>
              <a:rPr lang="en-US" sz="3100" dirty="0"/>
            </a:br>
            <a:r>
              <a:rPr lang="en-US" sz="3100" dirty="0">
                <a:solidFill>
                  <a:srgbClr val="0070C0"/>
                </a:solidFill>
              </a:rPr>
              <a:t>Today you are going to explore the character of Grace and her feelings.</a:t>
            </a:r>
            <a:br>
              <a:rPr lang="en-US" sz="3100" dirty="0"/>
            </a:br>
            <a:br>
              <a:rPr lang="en-US" sz="3100" dirty="0"/>
            </a:br>
            <a:br>
              <a:rPr lang="en-US" sz="3100" dirty="0"/>
            </a:br>
            <a:br>
              <a:rPr lang="en-US" sz="3100" dirty="0"/>
            </a:br>
            <a:br>
              <a:rPr lang="en-US" sz="3100" dirty="0"/>
            </a:br>
            <a:endParaRPr lang="en-US" sz="2200" dirty="0">
              <a:solidFill>
                <a:srgbClr val="FF0000"/>
              </a:solidFill>
            </a:endParaRPr>
          </a:p>
        </p:txBody>
      </p:sp>
      <p:sp>
        <p:nvSpPr>
          <p:cNvPr id="5" name="Rectangle 4"/>
          <p:cNvSpPr/>
          <p:nvPr/>
        </p:nvSpPr>
        <p:spPr>
          <a:xfrm>
            <a:off x="2587925" y="461471"/>
            <a:ext cx="8902460" cy="1354217"/>
          </a:xfrm>
          <a:prstGeom prst="rect">
            <a:avLst/>
          </a:prstGeom>
        </p:spPr>
        <p:txBody>
          <a:bodyPr wrap="square">
            <a:spAutoFit/>
          </a:bodyPr>
          <a:lstStyle/>
          <a:p>
            <a:r>
              <a:rPr lang="en-US" dirty="0">
                <a:latin typeface="Comic Sans MS" panose="030F0702030302020204" pitchFamily="66" charset="0"/>
              </a:rPr>
              <a:t>You might want to listen to the story again.</a:t>
            </a:r>
          </a:p>
          <a:p>
            <a:r>
              <a:rPr lang="en-US" dirty="0">
                <a:latin typeface="Comic Sans MS" panose="030F0702030302020204" pitchFamily="66" charset="0"/>
              </a:rPr>
              <a:t>With an adult please watch this video of the Amazing Grace story:</a:t>
            </a:r>
            <a:br>
              <a:rPr lang="en-US" dirty="0">
                <a:latin typeface="Comic Sans MS" panose="030F0702030302020204" pitchFamily="66" charset="0"/>
              </a:rPr>
            </a:br>
            <a:r>
              <a:rPr lang="en-US" dirty="0">
                <a:latin typeface="Comic Sans MS" panose="030F0702030302020204" pitchFamily="66" charset="0"/>
                <a:hlinkClick r:id="rId2"/>
              </a:rPr>
              <a:t>https://www.youtube.com/watch?v=GArzTjbS2ls</a:t>
            </a:r>
            <a:br>
              <a:rPr lang="en-US" dirty="0">
                <a:latin typeface="Comic Sans MS" panose="030F0702030302020204" pitchFamily="66" charset="0"/>
              </a:rPr>
            </a:br>
            <a:r>
              <a:rPr lang="en-US" sz="1400" dirty="0">
                <a:solidFill>
                  <a:srgbClr val="FF0000"/>
                </a:solidFill>
                <a:latin typeface="Comic Sans MS" panose="030F0702030302020204" pitchFamily="66" charset="0"/>
              </a:rPr>
              <a:t>(Please supervise as the YouTube link contains outside adverts etc.)</a:t>
            </a:r>
          </a:p>
          <a:p>
            <a:endParaRPr lang="en-US" sz="1400" dirty="0">
              <a:solidFill>
                <a:srgbClr val="FF0000"/>
              </a:solidFill>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2812031" y="3256201"/>
            <a:ext cx="6565061" cy="2889551"/>
          </a:xfrm>
          <a:prstGeom prst="rect">
            <a:avLst/>
          </a:prstGeom>
        </p:spPr>
      </p:pic>
    </p:spTree>
    <p:extLst>
      <p:ext uri="{BB962C8B-B14F-4D97-AF65-F5344CB8AC3E}">
        <p14:creationId xmlns:p14="http://schemas.microsoft.com/office/powerpoint/2010/main" val="33679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321" y="914400"/>
            <a:ext cx="11317856" cy="5539978"/>
          </a:xfrm>
          <a:prstGeom prst="rect">
            <a:avLst/>
          </a:prstGeom>
          <a:noFill/>
        </p:spPr>
        <p:txBody>
          <a:bodyPr wrap="square" rtlCol="0">
            <a:spAutoFit/>
          </a:bodyPr>
          <a:lstStyle/>
          <a:p>
            <a:r>
              <a:rPr lang="en-GB" dirty="0">
                <a:solidFill>
                  <a:srgbClr val="7030A0"/>
                </a:solidFill>
                <a:latin typeface="Comic Sans MS" panose="030F0702030302020204" pitchFamily="66" charset="0"/>
              </a:rPr>
              <a:t>You will think about what others see about Grace on the outside (by what Grace does and the things she says) then look at Grace on the inside (by delving deeper into the idea that Grace went home to tell her family about her disappointment and did not share with friends or the teacher).</a:t>
            </a:r>
          </a:p>
          <a:p>
            <a:endParaRPr lang="en-GB" dirty="0">
              <a:solidFill>
                <a:srgbClr val="00B0F0"/>
              </a:solidFill>
              <a:latin typeface="Comic Sans MS" panose="030F0702030302020204" pitchFamily="66" charset="0"/>
            </a:endParaRPr>
          </a:p>
          <a:p>
            <a:pPr marL="342900" indent="-342900">
              <a:buFont typeface="+mj-lt"/>
              <a:buAutoNum type="arabicPeriod"/>
            </a:pPr>
            <a:r>
              <a:rPr lang="en-GB" dirty="0">
                <a:solidFill>
                  <a:srgbClr val="00B0F0"/>
                </a:solidFill>
                <a:latin typeface="Comic Sans MS" panose="030F0702030302020204" pitchFamily="66" charset="0"/>
              </a:rPr>
              <a:t>On a piece of paper draw the outline of Grace </a:t>
            </a:r>
          </a:p>
          <a:p>
            <a:pPr marL="342900" indent="-342900">
              <a:buFont typeface="+mj-lt"/>
              <a:buAutoNum type="arabicPeriod"/>
            </a:pPr>
            <a:r>
              <a:rPr lang="en-GB" dirty="0">
                <a:solidFill>
                  <a:srgbClr val="7030A0"/>
                </a:solidFill>
                <a:latin typeface="Comic Sans MS" panose="030F0702030302020204" pitchFamily="66" charset="0"/>
              </a:rPr>
              <a:t>Around the outside write some words that describe what Grace looks like, says and how she behaves </a:t>
            </a:r>
          </a:p>
          <a:p>
            <a:r>
              <a:rPr lang="en-GB" dirty="0">
                <a:solidFill>
                  <a:srgbClr val="7030A0"/>
                </a:solidFill>
                <a:latin typeface="Comic Sans MS" panose="030F0702030302020204" pitchFamily="66" charset="0"/>
              </a:rPr>
              <a:t>(confident, funny, enjoys acting)</a:t>
            </a:r>
          </a:p>
          <a:p>
            <a:pPr marL="342900" indent="-342900">
              <a:buAutoNum type="arabicPeriod" startAt="3"/>
            </a:pPr>
            <a:r>
              <a:rPr lang="en-GB" dirty="0">
                <a:solidFill>
                  <a:srgbClr val="00B050"/>
                </a:solidFill>
                <a:latin typeface="Comic Sans MS" panose="030F0702030302020204" pitchFamily="66" charset="0"/>
              </a:rPr>
              <a:t>Now on the inside describe how Grace is feeling</a:t>
            </a:r>
          </a:p>
          <a:p>
            <a:r>
              <a:rPr lang="en-GB" dirty="0">
                <a:solidFill>
                  <a:srgbClr val="00B050"/>
                </a:solidFill>
                <a:latin typeface="Comic Sans MS" panose="030F0702030302020204" pitchFamily="66" charset="0"/>
              </a:rPr>
              <a:t>(sad, likes fairness, thoughtful)</a:t>
            </a:r>
          </a:p>
          <a:p>
            <a:r>
              <a:rPr lang="en-GB" dirty="0">
                <a:solidFill>
                  <a:srgbClr val="7030A0"/>
                </a:solidFill>
                <a:latin typeface="Comic Sans MS" panose="030F0702030302020204" pitchFamily="66" charset="0"/>
              </a:rPr>
              <a:t> </a:t>
            </a:r>
          </a:p>
          <a:p>
            <a:endParaRPr lang="en-US" dirty="0">
              <a:solidFill>
                <a:schemeClr val="tx2">
                  <a:lumMod val="60000"/>
                  <a:lumOff val="40000"/>
                </a:schemeClr>
              </a:solidFill>
              <a:latin typeface="Comic Sans MS" panose="030F0702030302020204" pitchFamily="66" charset="0"/>
            </a:endParaRPr>
          </a:p>
          <a:p>
            <a:endParaRPr lang="en-GB" dirty="0">
              <a:solidFill>
                <a:srgbClr val="0070C0"/>
              </a:solidFill>
              <a:latin typeface="Comic Sans MS" panose="030F0702030302020204" pitchFamily="66" charset="0"/>
            </a:endParaRPr>
          </a:p>
          <a:p>
            <a:r>
              <a:rPr lang="en-GB" sz="2400" dirty="0">
                <a:solidFill>
                  <a:srgbClr val="0070C0"/>
                </a:solidFill>
                <a:latin typeface="Comic Sans MS" panose="030F0702030302020204" pitchFamily="66" charset="0"/>
              </a:rPr>
              <a:t>Foundation: Try to sound out words to describe Grace</a:t>
            </a:r>
          </a:p>
          <a:p>
            <a:r>
              <a:rPr lang="en-GB" sz="2400" dirty="0">
                <a:solidFill>
                  <a:srgbClr val="0070C0"/>
                </a:solidFill>
                <a:latin typeface="Comic Sans MS" panose="030F0702030302020204" pitchFamily="66" charset="0"/>
              </a:rPr>
              <a:t>Year 1: Write words to describe Grace</a:t>
            </a:r>
          </a:p>
          <a:p>
            <a:r>
              <a:rPr lang="en-GB" sz="2400" dirty="0">
                <a:solidFill>
                  <a:srgbClr val="0070C0"/>
                </a:solidFill>
                <a:latin typeface="Comic Sans MS" panose="030F0702030302020204" pitchFamily="66" charset="0"/>
              </a:rPr>
              <a:t>Year 2: Have a go at writing you answer in a sentence.</a:t>
            </a:r>
          </a:p>
          <a:p>
            <a:r>
              <a:rPr lang="en-GB" sz="2400" dirty="0">
                <a:solidFill>
                  <a:srgbClr val="0070C0"/>
                </a:solidFill>
                <a:latin typeface="Comic Sans MS" panose="030F0702030302020204" pitchFamily="66" charset="0"/>
              </a:rPr>
              <a:t>You could ask an adult to take a photo of your answer and email it to me if you want to! </a:t>
            </a:r>
            <a:endParaRPr lang="en-US" sz="2400" dirty="0">
              <a:solidFill>
                <a:srgbClr val="0070C0"/>
              </a:solidFill>
              <a:latin typeface="Comic Sans MS" panose="030F0702030302020204" pitchFamily="66" charset="0"/>
            </a:endParaRPr>
          </a:p>
          <a:p>
            <a:endParaRPr lang="en-US" dirty="0"/>
          </a:p>
        </p:txBody>
      </p:sp>
      <p:pic>
        <p:nvPicPr>
          <p:cNvPr id="5" name="Picture 4"/>
          <p:cNvPicPr>
            <a:picLocks noChangeAspect="1"/>
          </p:cNvPicPr>
          <p:nvPr/>
        </p:nvPicPr>
        <p:blipFill>
          <a:blip r:embed="rId2"/>
          <a:stretch>
            <a:fillRect/>
          </a:stretch>
        </p:blipFill>
        <p:spPr>
          <a:xfrm>
            <a:off x="7896943" y="2786690"/>
            <a:ext cx="3188000" cy="1503594"/>
          </a:xfrm>
          <a:prstGeom prst="rect">
            <a:avLst/>
          </a:prstGeom>
        </p:spPr>
      </p:pic>
      <p:pic>
        <p:nvPicPr>
          <p:cNvPr id="6" name="Picture 5"/>
          <p:cNvPicPr>
            <a:picLocks noChangeAspect="1"/>
          </p:cNvPicPr>
          <p:nvPr/>
        </p:nvPicPr>
        <p:blipFill>
          <a:blip r:embed="rId3"/>
          <a:stretch>
            <a:fillRect/>
          </a:stretch>
        </p:blipFill>
        <p:spPr>
          <a:xfrm>
            <a:off x="5856624" y="1853152"/>
            <a:ext cx="426948" cy="493233"/>
          </a:xfrm>
          <a:prstGeom prst="rect">
            <a:avLst/>
          </a:prstGeom>
        </p:spPr>
      </p:pic>
    </p:spTree>
    <p:extLst>
      <p:ext uri="{BB962C8B-B14F-4D97-AF65-F5344CB8AC3E}">
        <p14:creationId xmlns:p14="http://schemas.microsoft.com/office/powerpoint/2010/main" val="102795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Art</a:t>
            </a:r>
          </a:p>
        </p:txBody>
      </p:sp>
      <p:sp>
        <p:nvSpPr>
          <p:cNvPr id="3" name="Subtitle 2"/>
          <p:cNvSpPr>
            <a:spLocks noGrp="1"/>
          </p:cNvSpPr>
          <p:nvPr>
            <p:ph type="subTitle" idx="1"/>
          </p:nvPr>
        </p:nvSpPr>
        <p:spPr/>
        <p:txBody>
          <a:bodyPr/>
          <a:lstStyle/>
          <a:p>
            <a:r>
              <a:rPr lang="en-US" dirty="0"/>
              <a:t>We are learning to draw African Pattern Art.</a:t>
            </a:r>
          </a:p>
        </p:txBody>
      </p:sp>
    </p:spTree>
    <p:extLst>
      <p:ext uri="{BB962C8B-B14F-4D97-AF65-F5344CB8AC3E}">
        <p14:creationId xmlns:p14="http://schemas.microsoft.com/office/powerpoint/2010/main" val="381790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D6FEE9-08A8-4387-ACBD-BF6E31206360}"/>
              </a:ext>
            </a:extLst>
          </p:cNvPr>
          <p:cNvSpPr>
            <a:spLocks noChangeArrowheads="1"/>
          </p:cNvSpPr>
          <p:nvPr/>
        </p:nvSpPr>
        <p:spPr bwMode="auto">
          <a:xfrm>
            <a:off x="2279651" y="1933575"/>
            <a:ext cx="6348413" cy="1644650"/>
          </a:xfrm>
          <a:prstGeom prst="rect">
            <a:avLst/>
          </a:prstGeom>
          <a:solidFill>
            <a:schemeClr val="bg1"/>
          </a:solidFill>
          <a:ln w="28575">
            <a:solidFill>
              <a:srgbClr val="1F4F75"/>
            </a:solidFill>
            <a:miter lim="800000"/>
            <a:headEnd/>
            <a:tailEnd/>
          </a:ln>
        </p:spPr>
        <p:txBody>
          <a:bodyPr lIns="144000" tIns="0" rIns="1008000" bIns="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Clr>
                <a:srgbClr val="1C1C1C"/>
              </a:buClr>
              <a:buSzPts val="1800"/>
              <a:buFontTx/>
              <a:buNone/>
            </a:pPr>
            <a:r>
              <a:rPr lang="en-GB" altLang="en-US" sz="1600" dirty="0">
                <a:cs typeface="Arial" panose="020B0604020202020204" pitchFamily="34" charset="0"/>
                <a:sym typeface="Arial" panose="020B0604020202020204" pitchFamily="34" charset="0"/>
              </a:rPr>
              <a:t>Africa is the second largest continent in the world. It is made of 54 countries and 9 territories. It is estimated that there are 2000 different languages spoken in Africa.</a:t>
            </a:r>
            <a:endParaRPr lang="en-GB" altLang="en-US" sz="1600" dirty="0">
              <a:solidFill>
                <a:schemeClr val="tx1"/>
              </a:solidFill>
              <a:ea typeface="Arial" panose="020B0604020202020204" pitchFamily="34" charset="0"/>
              <a:cs typeface="Arial" panose="020B0604020202020204" pitchFamily="34" charset="0"/>
            </a:endParaRPr>
          </a:p>
        </p:txBody>
      </p:sp>
      <p:pic>
        <p:nvPicPr>
          <p:cNvPr id="2052" name="Picture 4" descr="brown tree on surrounded by brown grass during golden hour">
            <a:extLst>
              <a:ext uri="{FF2B5EF4-FFF2-40B4-BE49-F238E27FC236}">
                <a16:creationId xmlns:a16="http://schemas.microsoft.com/office/drawing/2014/main" id="{77CB7737-C827-44FA-A6EC-5E6D414ABEE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79" r="12517"/>
          <a:stretch/>
        </p:blipFill>
        <p:spPr bwMode="auto">
          <a:xfrm>
            <a:off x="7696203" y="1857376"/>
            <a:ext cx="2216149" cy="2216149"/>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1F64989-3CB8-464E-B941-599AB46A484F}"/>
              </a:ext>
            </a:extLst>
          </p:cNvPr>
          <p:cNvSpPr>
            <a:spLocks noChangeArrowheads="1"/>
          </p:cNvSpPr>
          <p:nvPr/>
        </p:nvSpPr>
        <p:spPr bwMode="auto">
          <a:xfrm>
            <a:off x="3563938" y="4371975"/>
            <a:ext cx="6348412" cy="1644650"/>
          </a:xfrm>
          <a:prstGeom prst="rect">
            <a:avLst/>
          </a:prstGeom>
          <a:solidFill>
            <a:schemeClr val="bg1"/>
          </a:solidFill>
          <a:ln w="28575">
            <a:solidFill>
              <a:srgbClr val="1F4F75"/>
            </a:solidFill>
            <a:miter lim="800000"/>
            <a:headEnd/>
            <a:tailEnd/>
          </a:ln>
        </p:spPr>
        <p:txBody>
          <a:bodyPr lIns="1080000" tIns="0" rIns="0" bIns="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buClr>
                <a:srgbClr val="1C1C1C"/>
              </a:buClr>
              <a:buSzPts val="1800"/>
              <a:buFontTx/>
              <a:buNone/>
            </a:pPr>
            <a:r>
              <a:rPr lang="en-GB" altLang="en-US" sz="1600">
                <a:cs typeface="Arial" panose="020B0604020202020204" pitchFamily="34" charset="0"/>
                <a:sym typeface="Arial" panose="020B0604020202020204" pitchFamily="34" charset="0"/>
              </a:rPr>
              <a:t>Africa is home to rainforests, deserts, mountains, rivers and coastal plains.</a:t>
            </a:r>
            <a:endParaRPr lang="en-GB" altLang="en-US" sz="1600">
              <a:solidFill>
                <a:schemeClr val="tx1"/>
              </a:solidFill>
              <a:ea typeface="Arial" panose="020B0604020202020204" pitchFamily="34" charset="0"/>
              <a:cs typeface="Arial" panose="020B0604020202020204" pitchFamily="34" charset="0"/>
            </a:endParaRPr>
          </a:p>
          <a:p>
            <a:pPr eaLnBrk="1" hangingPunct="1">
              <a:buClr>
                <a:srgbClr val="1C1C1C"/>
              </a:buClr>
              <a:buSzPts val="1800"/>
              <a:buFontTx/>
              <a:buNone/>
            </a:pPr>
            <a:r>
              <a:rPr lang="en-GB" altLang="en-US" sz="1600">
                <a:cs typeface="Arial" panose="020B0604020202020204" pitchFamily="34" charset="0"/>
                <a:sym typeface="Arial" panose="020B0604020202020204" pitchFamily="34" charset="0"/>
              </a:rPr>
              <a:t>Animals, such as the African elephant, giraffe, cheetah and the white and black rhinoceros, live in Africa. </a:t>
            </a:r>
            <a:endParaRPr lang="en-GB" altLang="en-US" sz="1600">
              <a:solidFill>
                <a:schemeClr val="tx1"/>
              </a:solidFill>
              <a:ea typeface="Arial" panose="020B0604020202020204" pitchFamily="34" charset="0"/>
              <a:cs typeface="Arial" panose="020B0604020202020204" pitchFamily="34" charset="0"/>
            </a:endParaRPr>
          </a:p>
        </p:txBody>
      </p:sp>
      <p:pic>
        <p:nvPicPr>
          <p:cNvPr id="2050" name="Picture 2" descr="two brown elephants">
            <a:extLst>
              <a:ext uri="{FF2B5EF4-FFF2-40B4-BE49-F238E27FC236}">
                <a16:creationId xmlns:a16="http://schemas.microsoft.com/office/drawing/2014/main" id="{4FD5DCF9-1CD1-4DE2-91C4-9BE28C47A0D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975" b="11053"/>
          <a:stretch/>
        </p:blipFill>
        <p:spPr bwMode="auto">
          <a:xfrm>
            <a:off x="2279650" y="3876676"/>
            <a:ext cx="2216150" cy="221615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8198" name="Title 20">
            <a:extLst>
              <a:ext uri="{FF2B5EF4-FFF2-40B4-BE49-F238E27FC236}">
                <a16:creationId xmlns:a16="http://schemas.microsoft.com/office/drawing/2014/main" id="{205B33A4-8D50-4179-BCA4-F14EF63C3F50}"/>
              </a:ext>
            </a:extLst>
          </p:cNvPr>
          <p:cNvSpPr>
            <a:spLocks noGrp="1" noChangeArrowheads="1"/>
          </p:cNvSpPr>
          <p:nvPr>
            <p:ph type="title"/>
          </p:nvPr>
        </p:nvSpPr>
        <p:spPr>
          <a:xfrm>
            <a:off x="1971676" y="765176"/>
            <a:ext cx="8239125" cy="993775"/>
          </a:xfrm>
          <a:prstGeom prst="roundRect">
            <a:avLst>
              <a:gd name="adj" fmla="val 0"/>
            </a:avLst>
          </a:prstGeom>
          <a:solidFill>
            <a:srgbClr val="1F4F75"/>
          </a:solidFill>
        </p:spPr>
        <p:txBody>
          <a:bodyPr/>
          <a:lstStyle/>
          <a:p>
            <a:pPr eaLnBrk="1" hangingPunct="1"/>
            <a:r>
              <a:rPr lang="en-GB" altLang="en-US" sz="3600">
                <a:solidFill>
                  <a:schemeClr val="bg1"/>
                </a:solidFill>
                <a:latin typeface="Twinkl SemiBold" pitchFamily="2" charset="0"/>
              </a:rPr>
              <a:t>About Africa</a:t>
            </a:r>
          </a:p>
        </p:txBody>
      </p:sp>
      <p:sp>
        <p:nvSpPr>
          <p:cNvPr id="7" name="Oval 6">
            <a:extLst>
              <a:ext uri="{FF2B5EF4-FFF2-40B4-BE49-F238E27FC236}">
                <a16:creationId xmlns:a16="http://schemas.microsoft.com/office/drawing/2014/main" id="{42182696-B3D1-4D82-A776-190ED8F79467}"/>
              </a:ext>
            </a:extLst>
          </p:cNvPr>
          <p:cNvSpPr/>
          <p:nvPr/>
        </p:nvSpPr>
        <p:spPr>
          <a:xfrm>
            <a:off x="2279650" y="3876675"/>
            <a:ext cx="2216150" cy="2216150"/>
          </a:xfrm>
          <a:prstGeom prst="ellipse">
            <a:avLst/>
          </a:prstGeom>
          <a:noFill/>
          <a:ln w="38100">
            <a:solidFill>
              <a:srgbClr val="1F4F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val 7">
            <a:extLst>
              <a:ext uri="{FF2B5EF4-FFF2-40B4-BE49-F238E27FC236}">
                <a16:creationId xmlns:a16="http://schemas.microsoft.com/office/drawing/2014/main" id="{DDE6AB91-CB0F-45C8-B757-C425D37F3AB7}"/>
              </a:ext>
            </a:extLst>
          </p:cNvPr>
          <p:cNvSpPr/>
          <p:nvPr/>
        </p:nvSpPr>
        <p:spPr>
          <a:xfrm>
            <a:off x="7696200" y="1857375"/>
            <a:ext cx="2216150" cy="2216150"/>
          </a:xfrm>
          <a:prstGeom prst="ellipse">
            <a:avLst/>
          </a:prstGeom>
          <a:noFill/>
          <a:ln w="38100">
            <a:solidFill>
              <a:srgbClr val="1F4F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603731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084398A-049A-44D1-AA74-54C02A229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39" t="10973" r="9134" b="12334"/>
          <a:stretch>
            <a:fillRect/>
          </a:stretch>
        </p:blipFill>
        <p:spPr bwMode="auto">
          <a:xfrm>
            <a:off x="2819401" y="1758950"/>
            <a:ext cx="6543675"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B52E0AF-9274-4142-BA66-71E1577CD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134" t="10973" r="9134" b="12334"/>
          <a:stretch>
            <a:fillRect/>
          </a:stretch>
        </p:blipFill>
        <p:spPr bwMode="auto">
          <a:xfrm>
            <a:off x="2828925" y="1758950"/>
            <a:ext cx="653415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20">
            <a:extLst>
              <a:ext uri="{FF2B5EF4-FFF2-40B4-BE49-F238E27FC236}">
                <a16:creationId xmlns:a16="http://schemas.microsoft.com/office/drawing/2014/main" id="{2A9643B2-2B24-4788-8806-8663FD24DB48}"/>
              </a:ext>
            </a:extLst>
          </p:cNvPr>
          <p:cNvSpPr>
            <a:spLocks noGrp="1" noChangeArrowheads="1"/>
          </p:cNvSpPr>
          <p:nvPr>
            <p:ph type="title"/>
          </p:nvPr>
        </p:nvSpPr>
        <p:spPr>
          <a:xfrm>
            <a:off x="1971676" y="765176"/>
            <a:ext cx="8239125" cy="993775"/>
          </a:xfrm>
          <a:prstGeom prst="roundRect">
            <a:avLst>
              <a:gd name="adj" fmla="val 0"/>
            </a:avLst>
          </a:prstGeom>
          <a:solidFill>
            <a:srgbClr val="1F4F75"/>
          </a:solidFill>
        </p:spPr>
        <p:txBody>
          <a:bodyPr/>
          <a:lstStyle/>
          <a:p>
            <a:pPr eaLnBrk="1" hangingPunct="1"/>
            <a:r>
              <a:rPr lang="en-GB" altLang="en-US" sz="3600">
                <a:solidFill>
                  <a:schemeClr val="bg1"/>
                </a:solidFill>
                <a:latin typeface="Twinkl SemiBold" pitchFamily="2" charset="0"/>
              </a:rPr>
              <a:t>About Africa</a:t>
            </a:r>
          </a:p>
        </p:txBody>
      </p:sp>
      <p:sp>
        <p:nvSpPr>
          <p:cNvPr id="12" name="TextBox 11">
            <a:extLst>
              <a:ext uri="{FF2B5EF4-FFF2-40B4-BE49-F238E27FC236}">
                <a16:creationId xmlns:a16="http://schemas.microsoft.com/office/drawing/2014/main" id="{41A2DFE1-F73A-42AE-9DD8-D7957E715848}"/>
              </a:ext>
            </a:extLst>
          </p:cNvPr>
          <p:cNvSpPr txBox="1">
            <a:spLocks noChangeArrowheads="1"/>
          </p:cNvSpPr>
          <p:nvPr/>
        </p:nvSpPr>
        <p:spPr bwMode="auto">
          <a:xfrm>
            <a:off x="5718176" y="3648075"/>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b="1">
                <a:solidFill>
                  <a:schemeClr val="bg1"/>
                </a:solidFill>
              </a:rPr>
              <a:t>Africa</a:t>
            </a:r>
          </a:p>
        </p:txBody>
      </p:sp>
    </p:spTree>
    <p:extLst>
      <p:ext uri="{BB962C8B-B14F-4D97-AF65-F5344CB8AC3E}">
        <p14:creationId xmlns:p14="http://schemas.microsoft.com/office/powerpoint/2010/main" val="2984413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Image result for african pattern">
            <a:extLst>
              <a:ext uri="{FF2B5EF4-FFF2-40B4-BE49-F238E27FC236}">
                <a16:creationId xmlns:a16="http://schemas.microsoft.com/office/drawing/2014/main" id="{4A2CE708-BC2C-4B29-A1C3-5B29C8B65F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4202479" y="4404946"/>
            <a:ext cx="1687880" cy="168788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076" name="Picture 4" descr="brown, white, and black textile">
            <a:extLst>
              <a:ext uri="{FF2B5EF4-FFF2-40B4-BE49-F238E27FC236}">
                <a16:creationId xmlns:a16="http://schemas.microsoft.com/office/drawing/2014/main" id="{62C7C320-1799-4ABB-9464-C399164B029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51" r="18351"/>
          <a:stretch/>
        </p:blipFill>
        <p:spPr bwMode="auto">
          <a:xfrm>
            <a:off x="2279650" y="4404946"/>
            <a:ext cx="1687880" cy="168788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0244" name="Rectangle 4">
            <a:extLst>
              <a:ext uri="{FF2B5EF4-FFF2-40B4-BE49-F238E27FC236}">
                <a16:creationId xmlns:a16="http://schemas.microsoft.com/office/drawing/2014/main" id="{6C350209-3ABF-434B-B14B-CB7A8C665529}"/>
              </a:ext>
            </a:extLst>
          </p:cNvPr>
          <p:cNvSpPr>
            <a:spLocks noChangeArrowheads="1"/>
          </p:cNvSpPr>
          <p:nvPr/>
        </p:nvSpPr>
        <p:spPr bwMode="auto">
          <a:xfrm>
            <a:off x="2279650" y="1933576"/>
            <a:ext cx="38163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0" rIns="108000" bIns="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Clr>
                <a:srgbClr val="1C1C1C"/>
              </a:buClr>
              <a:buSzPts val="1800"/>
              <a:buFontTx/>
              <a:buNone/>
            </a:pPr>
            <a:r>
              <a:rPr lang="en-GB" altLang="en-US" sz="1600">
                <a:cs typeface="Arial" panose="020B0604020202020204" pitchFamily="34" charset="0"/>
                <a:sym typeface="Arial" panose="020B0604020202020204" pitchFamily="34" charset="0"/>
              </a:rPr>
              <a:t>Africa is well known for its individual art. </a:t>
            </a:r>
            <a:endParaRPr lang="en-GB" altLang="en-US" sz="1600">
              <a:solidFill>
                <a:schemeClr val="tx1"/>
              </a:solidFill>
              <a:ea typeface="Arial" panose="020B0604020202020204" pitchFamily="34" charset="0"/>
              <a:cs typeface="Arial" panose="020B0604020202020204" pitchFamily="34" charset="0"/>
            </a:endParaRPr>
          </a:p>
          <a:p>
            <a:pPr eaLnBrk="1" hangingPunct="1">
              <a:buClr>
                <a:srgbClr val="1C1C1C"/>
              </a:buClr>
              <a:buSzPts val="1800"/>
              <a:buFontTx/>
              <a:buNone/>
            </a:pPr>
            <a:r>
              <a:rPr lang="en-GB" altLang="en-US" sz="1600">
                <a:cs typeface="Arial" panose="020B0604020202020204" pitchFamily="34" charset="0"/>
                <a:sym typeface="Arial" panose="020B0604020202020204" pitchFamily="34" charset="0"/>
              </a:rPr>
              <a:t>For hundreds of years, African art has been strongly influenced by the environment and natural surroundings.</a:t>
            </a:r>
            <a:endParaRPr lang="en-GB" altLang="en-US" sz="1600">
              <a:solidFill>
                <a:schemeClr val="tx1"/>
              </a:solidFill>
              <a:ea typeface="Arial" panose="020B0604020202020204" pitchFamily="34" charset="0"/>
              <a:cs typeface="Arial" panose="020B0604020202020204" pitchFamily="34" charset="0"/>
            </a:endParaRPr>
          </a:p>
          <a:p>
            <a:pPr eaLnBrk="1" hangingPunct="1">
              <a:buClr>
                <a:srgbClr val="1C1C1C"/>
              </a:buClr>
              <a:buSzPts val="1800"/>
              <a:buFontTx/>
              <a:buNone/>
            </a:pPr>
            <a:r>
              <a:rPr lang="en-GB" altLang="en-US" sz="1600">
                <a:cs typeface="Arial" panose="020B0604020202020204" pitchFamily="34" charset="0"/>
                <a:sym typeface="Arial" panose="020B0604020202020204" pitchFamily="34" charset="0"/>
              </a:rPr>
              <a:t>The vast richness and variety in the environment are ideal for encouraging creativity. </a:t>
            </a:r>
            <a:endParaRPr lang="en-GB" altLang="en-US" sz="1600">
              <a:solidFill>
                <a:schemeClr val="tx1"/>
              </a:solidFill>
              <a:ea typeface="Arial" panose="020B0604020202020204" pitchFamily="34" charset="0"/>
              <a:cs typeface="Arial" panose="020B0604020202020204" pitchFamily="34" charset="0"/>
            </a:endParaRPr>
          </a:p>
        </p:txBody>
      </p:sp>
      <p:sp>
        <p:nvSpPr>
          <p:cNvPr id="10245" name="Title 20">
            <a:extLst>
              <a:ext uri="{FF2B5EF4-FFF2-40B4-BE49-F238E27FC236}">
                <a16:creationId xmlns:a16="http://schemas.microsoft.com/office/drawing/2014/main" id="{0CCABFD3-48F0-4140-BB7D-7401953C442C}"/>
              </a:ext>
            </a:extLst>
          </p:cNvPr>
          <p:cNvSpPr>
            <a:spLocks noGrp="1" noChangeArrowheads="1"/>
          </p:cNvSpPr>
          <p:nvPr>
            <p:ph type="title"/>
          </p:nvPr>
        </p:nvSpPr>
        <p:spPr>
          <a:xfrm>
            <a:off x="1971676" y="765176"/>
            <a:ext cx="8239125" cy="993775"/>
          </a:xfrm>
          <a:prstGeom prst="roundRect">
            <a:avLst>
              <a:gd name="adj" fmla="val 0"/>
            </a:avLst>
          </a:prstGeom>
          <a:solidFill>
            <a:srgbClr val="1F4F75"/>
          </a:solidFill>
        </p:spPr>
        <p:txBody>
          <a:bodyPr/>
          <a:lstStyle/>
          <a:p>
            <a:pPr eaLnBrk="1" hangingPunct="1"/>
            <a:r>
              <a:rPr lang="en-GB" altLang="en-US" sz="3600">
                <a:solidFill>
                  <a:schemeClr val="bg1"/>
                </a:solidFill>
                <a:latin typeface="Twinkl SemiBold" pitchFamily="2" charset="0"/>
              </a:rPr>
              <a:t>African Art</a:t>
            </a:r>
          </a:p>
        </p:txBody>
      </p:sp>
      <p:pic>
        <p:nvPicPr>
          <p:cNvPr id="10246" name="Picture 2" descr="green leaf tree near mountain covered by snow at daytime">
            <a:extLst>
              <a:ext uri="{FF2B5EF4-FFF2-40B4-BE49-F238E27FC236}">
                <a16:creationId xmlns:a16="http://schemas.microsoft.com/office/drawing/2014/main" id="{92733C5E-3697-4D70-9AE7-7DCBFD10D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612"/>
          <a:stretch>
            <a:fillRect/>
          </a:stretch>
        </p:blipFill>
        <p:spPr bwMode="auto">
          <a:xfrm>
            <a:off x="6096000" y="1933575"/>
            <a:ext cx="381635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29DEB559-0657-4759-8DE0-F2BCA6A5F45F}"/>
              </a:ext>
            </a:extLst>
          </p:cNvPr>
          <p:cNvSpPr/>
          <p:nvPr/>
        </p:nvSpPr>
        <p:spPr>
          <a:xfrm>
            <a:off x="2279651" y="4405313"/>
            <a:ext cx="1687513" cy="1687512"/>
          </a:xfrm>
          <a:prstGeom prst="ellipse">
            <a:avLst/>
          </a:prstGeom>
          <a:noFill/>
          <a:ln w="38100">
            <a:solidFill>
              <a:srgbClr val="1F4F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Oval 12">
            <a:extLst>
              <a:ext uri="{FF2B5EF4-FFF2-40B4-BE49-F238E27FC236}">
                <a16:creationId xmlns:a16="http://schemas.microsoft.com/office/drawing/2014/main" id="{6C088568-20B3-4C22-AE22-8189DB1D53CB}"/>
              </a:ext>
            </a:extLst>
          </p:cNvPr>
          <p:cNvSpPr/>
          <p:nvPr/>
        </p:nvSpPr>
        <p:spPr>
          <a:xfrm>
            <a:off x="4187826" y="4395788"/>
            <a:ext cx="1687513" cy="1687512"/>
          </a:xfrm>
          <a:prstGeom prst="ellipse">
            <a:avLst/>
          </a:prstGeom>
          <a:noFill/>
          <a:ln w="38100">
            <a:solidFill>
              <a:srgbClr val="1F4F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9" name="AutoShape 6" descr="Image result for african pattern">
            <a:extLst>
              <a:ext uri="{FF2B5EF4-FFF2-40B4-BE49-F238E27FC236}">
                <a16:creationId xmlns:a16="http://schemas.microsoft.com/office/drawing/2014/main" id="{0AE6BC4C-0709-4CA6-983A-F216CE4A9838}"/>
              </a:ext>
            </a:extLst>
          </p:cNvPr>
          <p:cNvSpPr>
            <a:spLocks noChangeAspect="1" noChangeArrowheads="1"/>
          </p:cNvSpPr>
          <p:nvPr/>
        </p:nvSpPr>
        <p:spPr bwMode="auto">
          <a:xfrm>
            <a:off x="3952875" y="1366839"/>
            <a:ext cx="42862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endParaRPr lang="en-GB" altLang="en-US">
              <a:solidFill>
                <a:schemeClr val="tx1"/>
              </a:solidFill>
            </a:endParaRPr>
          </a:p>
        </p:txBody>
      </p:sp>
    </p:spTree>
    <p:extLst>
      <p:ext uri="{BB962C8B-B14F-4D97-AF65-F5344CB8AC3E}">
        <p14:creationId xmlns:p14="http://schemas.microsoft.com/office/powerpoint/2010/main" val="289921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you use materials around your home to make a piece of art inspired by an African pattern. </a:t>
            </a:r>
          </a:p>
        </p:txBody>
      </p:sp>
      <p:sp>
        <p:nvSpPr>
          <p:cNvPr id="3" name="Content Placeholder 2"/>
          <p:cNvSpPr>
            <a:spLocks noGrp="1"/>
          </p:cNvSpPr>
          <p:nvPr>
            <p:ph idx="1"/>
          </p:nvPr>
        </p:nvSpPr>
        <p:spPr/>
        <p:txBody>
          <a:bodyPr/>
          <a:lstStyle/>
          <a:p>
            <a:r>
              <a:rPr lang="en-US" dirty="0"/>
              <a:t>You could cut up old packaging and stick it as a pattern</a:t>
            </a:r>
          </a:p>
          <a:p>
            <a:r>
              <a:rPr lang="en-US" dirty="0"/>
              <a:t>Or use your fingers to create dot art.</a:t>
            </a:r>
          </a:p>
        </p:txBody>
      </p:sp>
      <p:pic>
        <p:nvPicPr>
          <p:cNvPr id="4" name="Picture 3"/>
          <p:cNvPicPr>
            <a:picLocks noChangeAspect="1"/>
          </p:cNvPicPr>
          <p:nvPr/>
        </p:nvPicPr>
        <p:blipFill>
          <a:blip r:embed="rId2"/>
          <a:stretch>
            <a:fillRect/>
          </a:stretch>
        </p:blipFill>
        <p:spPr>
          <a:xfrm>
            <a:off x="8437212" y="1751702"/>
            <a:ext cx="2838823" cy="2329132"/>
          </a:xfrm>
          <a:prstGeom prst="rect">
            <a:avLst/>
          </a:prstGeom>
        </p:spPr>
      </p:pic>
      <p:pic>
        <p:nvPicPr>
          <p:cNvPr id="5" name="Picture 4"/>
          <p:cNvPicPr>
            <a:picLocks noChangeAspect="1"/>
          </p:cNvPicPr>
          <p:nvPr/>
        </p:nvPicPr>
        <p:blipFill>
          <a:blip r:embed="rId3"/>
          <a:stretch>
            <a:fillRect/>
          </a:stretch>
        </p:blipFill>
        <p:spPr>
          <a:xfrm>
            <a:off x="7963493" y="4172274"/>
            <a:ext cx="2629169" cy="2362632"/>
          </a:xfrm>
          <a:prstGeom prst="rect">
            <a:avLst/>
          </a:prstGeom>
        </p:spPr>
      </p:pic>
      <p:pic>
        <p:nvPicPr>
          <p:cNvPr id="6" name="Picture 5"/>
          <p:cNvPicPr>
            <a:picLocks noChangeAspect="1"/>
          </p:cNvPicPr>
          <p:nvPr/>
        </p:nvPicPr>
        <p:blipFill>
          <a:blip r:embed="rId4"/>
          <a:stretch>
            <a:fillRect/>
          </a:stretch>
        </p:blipFill>
        <p:spPr>
          <a:xfrm>
            <a:off x="575514" y="3729343"/>
            <a:ext cx="2723151" cy="2458097"/>
          </a:xfrm>
          <a:prstGeom prst="rect">
            <a:avLst/>
          </a:prstGeom>
        </p:spPr>
      </p:pic>
      <p:pic>
        <p:nvPicPr>
          <p:cNvPr id="7" name="Picture 6"/>
          <p:cNvPicPr>
            <a:picLocks noChangeAspect="1"/>
          </p:cNvPicPr>
          <p:nvPr/>
        </p:nvPicPr>
        <p:blipFill>
          <a:blip r:embed="rId5"/>
          <a:stretch>
            <a:fillRect/>
          </a:stretch>
        </p:blipFill>
        <p:spPr>
          <a:xfrm>
            <a:off x="3778938" y="3780670"/>
            <a:ext cx="2652693" cy="2406770"/>
          </a:xfrm>
          <a:prstGeom prst="rect">
            <a:avLst/>
          </a:prstGeom>
        </p:spPr>
      </p:pic>
      <p:pic>
        <p:nvPicPr>
          <p:cNvPr id="8" name="Picture 7"/>
          <p:cNvPicPr>
            <a:picLocks noChangeAspect="1"/>
          </p:cNvPicPr>
          <p:nvPr/>
        </p:nvPicPr>
        <p:blipFill>
          <a:blip r:embed="rId6"/>
          <a:stretch>
            <a:fillRect/>
          </a:stretch>
        </p:blipFill>
        <p:spPr>
          <a:xfrm>
            <a:off x="5887780" y="2523370"/>
            <a:ext cx="2419350" cy="2514600"/>
          </a:xfrm>
          <a:prstGeom prst="rect">
            <a:avLst/>
          </a:prstGeom>
        </p:spPr>
      </p:pic>
    </p:spTree>
    <p:extLst>
      <p:ext uri="{BB962C8B-B14F-4D97-AF65-F5344CB8AC3E}">
        <p14:creationId xmlns:p14="http://schemas.microsoft.com/office/powerpoint/2010/main" val="40176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Hello </a:t>
            </a:r>
          </a:p>
        </p:txBody>
      </p:sp>
      <p:sp>
        <p:nvSpPr>
          <p:cNvPr id="3" name="Content Placeholder 2"/>
          <p:cNvSpPr>
            <a:spLocks noGrp="1"/>
          </p:cNvSpPr>
          <p:nvPr>
            <p:ph idx="1"/>
          </p:nvPr>
        </p:nvSpPr>
        <p:spPr>
          <a:xfrm>
            <a:off x="1143000" y="1535502"/>
            <a:ext cx="9872871" cy="4560498"/>
          </a:xfrm>
        </p:spPr>
        <p:txBody>
          <a:bodyPr>
            <a:normAutofit fontScale="85000" lnSpcReduction="20000"/>
          </a:bodyPr>
          <a:lstStyle/>
          <a:p>
            <a:r>
              <a:rPr lang="en-US" dirty="0"/>
              <a:t>Hello wonderful </a:t>
            </a:r>
            <a:r>
              <a:rPr lang="en-US" dirty="0" err="1"/>
              <a:t>Kilminorth</a:t>
            </a:r>
            <a:r>
              <a:rPr lang="en-US" dirty="0"/>
              <a:t> class! Its </a:t>
            </a:r>
            <a:r>
              <a:rPr lang="en-US" dirty="0" err="1"/>
              <a:t>Mrs</a:t>
            </a:r>
            <a:r>
              <a:rPr lang="en-US" dirty="0"/>
              <a:t> Askew here…you may remember me from September! But to help jog your memory I have included a smiley photo!</a:t>
            </a:r>
          </a:p>
          <a:p>
            <a:r>
              <a:rPr lang="en-US" dirty="0"/>
              <a:t>First, I would like to wish you all a very happy New Year, and I hope you all had a magical Christmas!</a:t>
            </a:r>
          </a:p>
          <a:p>
            <a:r>
              <a:rPr lang="en-US" dirty="0"/>
              <a:t>I have the pleasure of supporting your learning for a short while…I am hoping to present this in a </a:t>
            </a:r>
            <a:r>
              <a:rPr lang="en-US" dirty="0" err="1"/>
              <a:t>powerpoint</a:t>
            </a:r>
            <a:r>
              <a:rPr lang="en-US" dirty="0"/>
              <a:t> just like this one. </a:t>
            </a:r>
          </a:p>
          <a:p>
            <a:r>
              <a:rPr lang="en-US" dirty="0"/>
              <a:t>Each day I will set you a math activity, English activity and another curriculum activity. Please make sure you open the appropriate year group. (All year groups will have the same English and curriculum activity, but the amount of work expected from the different year groups will differ. This will help those children who have siblings in different year groups.)</a:t>
            </a:r>
          </a:p>
          <a:p>
            <a:r>
              <a:rPr lang="en-US" dirty="0"/>
              <a:t>We appreciate that these are strange times, so please do not let home schooling feel stressful. I am here to support you as much as possible. </a:t>
            </a:r>
          </a:p>
          <a:p>
            <a:r>
              <a:rPr lang="en-US" dirty="0"/>
              <a:t>I am working on the assumption that not everyone will have access to a printer so we will need to be creative. I am to make lessons ‘hand-on’ or so you can work direct from the screen. </a:t>
            </a:r>
          </a:p>
          <a:p>
            <a:r>
              <a:rPr lang="en-US" dirty="0"/>
              <a:t>Take a break throughout the learning!</a:t>
            </a:r>
          </a:p>
        </p:txBody>
      </p:sp>
      <p:pic>
        <p:nvPicPr>
          <p:cNvPr id="4" name="Picture 3"/>
          <p:cNvPicPr>
            <a:picLocks noChangeAspect="1"/>
          </p:cNvPicPr>
          <p:nvPr/>
        </p:nvPicPr>
        <p:blipFill>
          <a:blip r:embed="rId2"/>
          <a:stretch>
            <a:fillRect/>
          </a:stretch>
        </p:blipFill>
        <p:spPr>
          <a:xfrm rot="374140">
            <a:off x="10824101" y="441337"/>
            <a:ext cx="783704" cy="1060021"/>
          </a:xfrm>
          <a:prstGeom prst="rect">
            <a:avLst/>
          </a:prstGeom>
        </p:spPr>
      </p:pic>
    </p:spTree>
    <p:extLst>
      <p:ext uri="{BB962C8B-B14F-4D97-AF65-F5344CB8AC3E}">
        <p14:creationId xmlns:p14="http://schemas.microsoft.com/office/powerpoint/2010/main" val="2853443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 done!</a:t>
            </a:r>
          </a:p>
        </p:txBody>
      </p:sp>
      <p:sp>
        <p:nvSpPr>
          <p:cNvPr id="3" name="Text Placeholder 2"/>
          <p:cNvSpPr>
            <a:spLocks noGrp="1"/>
          </p:cNvSpPr>
          <p:nvPr>
            <p:ph type="body" idx="1"/>
          </p:nvPr>
        </p:nvSpPr>
        <p:spPr/>
        <p:txBody>
          <a:bodyPr>
            <a:normAutofit lnSpcReduction="10000"/>
          </a:bodyPr>
          <a:lstStyle/>
          <a:p>
            <a:r>
              <a:rPr lang="en-US" dirty="0"/>
              <a:t>I hope you had fun today and I look forward to doing more learning with you next week!</a:t>
            </a:r>
          </a:p>
          <a:p>
            <a:r>
              <a:rPr lang="en-US" dirty="0"/>
              <a:t>If you would like to share any of your learning with me, please ask an adult to take a photo and email it to me: aaskew@looeprimary.co.uk</a:t>
            </a:r>
          </a:p>
        </p:txBody>
      </p:sp>
    </p:spTree>
    <p:extLst>
      <p:ext uri="{BB962C8B-B14F-4D97-AF65-F5344CB8AC3E}">
        <p14:creationId xmlns:p14="http://schemas.microsoft.com/office/powerpoint/2010/main" val="285855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a:t>
            </a:r>
          </a:p>
        </p:txBody>
      </p:sp>
      <p:sp>
        <p:nvSpPr>
          <p:cNvPr id="3" name="Content Placeholder 2"/>
          <p:cNvSpPr>
            <a:spLocks noGrp="1"/>
          </p:cNvSpPr>
          <p:nvPr>
            <p:ph idx="1"/>
          </p:nvPr>
        </p:nvSpPr>
        <p:spPr>
          <a:xfrm>
            <a:off x="866955" y="1720970"/>
            <a:ext cx="9872871" cy="4038600"/>
          </a:xfrm>
        </p:spPr>
        <p:txBody>
          <a:bodyPr/>
          <a:lstStyle/>
          <a:p>
            <a:r>
              <a:rPr lang="en-US" dirty="0"/>
              <a:t>Reading supports so many skills so it would fantastic if you can encourage your child to read daily.</a:t>
            </a:r>
          </a:p>
          <a:p>
            <a:r>
              <a:rPr lang="en-US" dirty="0"/>
              <a:t>Remember to use Reading eggs to support you. </a:t>
            </a:r>
          </a:p>
          <a:p>
            <a:endParaRPr lang="en-US" dirty="0"/>
          </a:p>
          <a:p>
            <a:r>
              <a:rPr lang="en-US" dirty="0"/>
              <a:t>As you read ask your child to predict what might happen next.</a:t>
            </a:r>
          </a:p>
          <a:p>
            <a:r>
              <a:rPr lang="en-US" dirty="0"/>
              <a:t> What might a character be feeling?</a:t>
            </a:r>
          </a:p>
          <a:p>
            <a:r>
              <a:rPr lang="en-US" dirty="0"/>
              <a:t>Can they draw a picture of their </a:t>
            </a:r>
            <a:r>
              <a:rPr lang="en-US" dirty="0" err="1"/>
              <a:t>favourite</a:t>
            </a:r>
            <a:r>
              <a:rPr lang="en-US" dirty="0"/>
              <a:t> character and label it?</a:t>
            </a:r>
          </a:p>
          <a:p>
            <a:endParaRPr lang="en-US" dirty="0"/>
          </a:p>
        </p:txBody>
      </p:sp>
      <p:pic>
        <p:nvPicPr>
          <p:cNvPr id="4" name="Picture 3"/>
          <p:cNvPicPr>
            <a:picLocks noChangeAspect="1"/>
          </p:cNvPicPr>
          <p:nvPr/>
        </p:nvPicPr>
        <p:blipFill>
          <a:blip r:embed="rId2"/>
          <a:stretch>
            <a:fillRect/>
          </a:stretch>
        </p:blipFill>
        <p:spPr>
          <a:xfrm rot="442015">
            <a:off x="8581486" y="2495409"/>
            <a:ext cx="2737373" cy="3101466"/>
          </a:xfrm>
          <a:prstGeom prst="rect">
            <a:avLst/>
          </a:prstGeom>
        </p:spPr>
      </p:pic>
    </p:spTree>
    <p:extLst>
      <p:ext uri="{BB962C8B-B14F-4D97-AF65-F5344CB8AC3E}">
        <p14:creationId xmlns:p14="http://schemas.microsoft.com/office/powerpoint/2010/main" val="346377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Spelling </a:t>
            </a:r>
          </a:p>
        </p:txBody>
      </p:sp>
      <p:sp>
        <p:nvSpPr>
          <p:cNvPr id="5" name="Content Placeholder 4"/>
          <p:cNvSpPr>
            <a:spLocks noGrp="1"/>
          </p:cNvSpPr>
          <p:nvPr>
            <p:ph idx="1"/>
          </p:nvPr>
        </p:nvSpPr>
        <p:spPr>
          <a:xfrm>
            <a:off x="1143001" y="2057400"/>
            <a:ext cx="4636698" cy="4038600"/>
          </a:xfrm>
        </p:spPr>
        <p:txBody>
          <a:bodyPr/>
          <a:lstStyle/>
          <a:p>
            <a:r>
              <a:rPr lang="en-US" dirty="0"/>
              <a:t>Here are some fun ways you can practice your spellings, can you think of any other fun ways that we can share with the class?</a:t>
            </a:r>
          </a:p>
        </p:txBody>
      </p:sp>
      <p:pic>
        <p:nvPicPr>
          <p:cNvPr id="1026" name="Picture 2" descr="Image 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744" y="477823"/>
            <a:ext cx="3942270" cy="55261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1608037" y="3493698"/>
            <a:ext cx="3706626" cy="2192481"/>
          </a:xfrm>
          <a:prstGeom prst="rect">
            <a:avLst/>
          </a:prstGeom>
        </p:spPr>
      </p:pic>
    </p:spTree>
    <p:extLst>
      <p:ext uri="{BB962C8B-B14F-4D97-AF65-F5344CB8AC3E}">
        <p14:creationId xmlns:p14="http://schemas.microsoft.com/office/powerpoint/2010/main" val="370558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Comic Sans MS" panose="030F0702030302020204" pitchFamily="66" charset="0"/>
              </a:rPr>
              <a:t>PSHE </a:t>
            </a:r>
            <a:br>
              <a:rPr lang="en-US" sz="2800" dirty="0">
                <a:latin typeface="Comic Sans MS" panose="030F0702030302020204" pitchFamily="66" charset="0"/>
              </a:rPr>
            </a:br>
            <a:r>
              <a:rPr lang="en-US" sz="2800" u="sng" dirty="0">
                <a:solidFill>
                  <a:srgbClr val="0070C0"/>
                </a:solidFill>
                <a:latin typeface="Comic Sans MS" panose="030F0702030302020204" pitchFamily="66" charset="0"/>
              </a:rPr>
              <a:t>I understand that if I persevere I can tackle challenges.</a:t>
            </a:r>
            <a:br>
              <a:rPr lang="en-US" sz="2800" u="sng" dirty="0">
                <a:solidFill>
                  <a:srgbClr val="0070C0"/>
                </a:solidFill>
                <a:latin typeface="Comic Sans MS" panose="030F0702030302020204" pitchFamily="66" charset="0"/>
              </a:rPr>
            </a:br>
            <a:r>
              <a:rPr lang="en-US" sz="2800" u="sng" dirty="0">
                <a:solidFill>
                  <a:srgbClr val="7030A0"/>
                </a:solidFill>
                <a:latin typeface="Comic Sans MS" panose="030F0702030302020204" pitchFamily="66" charset="0"/>
              </a:rPr>
              <a:t>I can set simple goals. </a:t>
            </a:r>
          </a:p>
        </p:txBody>
      </p:sp>
      <p:sp>
        <p:nvSpPr>
          <p:cNvPr id="3" name="Content Placeholder 2"/>
          <p:cNvSpPr>
            <a:spLocks noGrp="1"/>
          </p:cNvSpPr>
          <p:nvPr>
            <p:ph idx="1"/>
          </p:nvPr>
        </p:nvSpPr>
        <p:spPr>
          <a:xfrm>
            <a:off x="612476" y="2057399"/>
            <a:ext cx="10403396" cy="4239883"/>
          </a:xfrm>
        </p:spPr>
        <p:txBody>
          <a:bodyPr>
            <a:normAutofit fontScale="77500" lnSpcReduction="20000"/>
          </a:bodyPr>
          <a:lstStyle/>
          <a:p>
            <a:r>
              <a:rPr lang="en-US" dirty="0">
                <a:latin typeface="Comic Sans MS" panose="030F0702030302020204" pitchFamily="66" charset="0"/>
              </a:rPr>
              <a:t>This term we will focus on being perseverant and not giving up. </a:t>
            </a:r>
          </a:p>
          <a:p>
            <a:r>
              <a:rPr lang="en-US" dirty="0">
                <a:latin typeface="Comic Sans MS" panose="030F0702030302020204" pitchFamily="66" charset="0"/>
              </a:rPr>
              <a:t>When things are tough or challenging it can help to set a small goal. You can then celebrate these goals as you achieve them. </a:t>
            </a:r>
          </a:p>
          <a:p>
            <a:r>
              <a:rPr lang="en-US" dirty="0">
                <a:latin typeface="Comic Sans MS" panose="030F0702030302020204" pitchFamily="66" charset="0"/>
              </a:rPr>
              <a:t>Doing school work at home can be tricky so why not set yourself small goals to help you…</a:t>
            </a:r>
          </a:p>
          <a:p>
            <a:endParaRPr lang="en-US" dirty="0">
              <a:latin typeface="Comic Sans MS" panose="030F0702030302020204" pitchFamily="66" charset="0"/>
            </a:endParaRPr>
          </a:p>
          <a:p>
            <a:pPr marL="45720" indent="0">
              <a:buNone/>
            </a:pPr>
            <a:r>
              <a:rPr lang="en-US" dirty="0">
                <a:latin typeface="Comic Sans MS" panose="030F0702030302020204" pitchFamily="66" charset="0"/>
              </a:rPr>
              <a:t>Here are some examples of goals you may set:</a:t>
            </a:r>
          </a:p>
          <a:p>
            <a:pPr marL="45720" indent="0">
              <a:buNone/>
            </a:pPr>
            <a:r>
              <a:rPr lang="en-US" i="1" dirty="0">
                <a:solidFill>
                  <a:srgbClr val="00B050"/>
                </a:solidFill>
                <a:latin typeface="Comic Sans MS" panose="030F0702030302020204" pitchFamily="66" charset="0"/>
              </a:rPr>
              <a:t>I will get dressed each day before 9am (it is hard to feel awake and ready to learn if you are still in your PJs!)</a:t>
            </a:r>
          </a:p>
          <a:p>
            <a:pPr marL="45720" indent="0">
              <a:buNone/>
            </a:pPr>
            <a:endParaRPr lang="en-US" i="1" dirty="0">
              <a:solidFill>
                <a:srgbClr val="00B050"/>
              </a:solidFill>
              <a:latin typeface="Comic Sans MS" panose="030F0702030302020204" pitchFamily="66" charset="0"/>
            </a:endParaRPr>
          </a:p>
          <a:p>
            <a:pPr marL="45720" indent="0">
              <a:buNone/>
            </a:pPr>
            <a:r>
              <a:rPr lang="en-US" i="1" dirty="0">
                <a:solidFill>
                  <a:srgbClr val="00B050"/>
                </a:solidFill>
                <a:latin typeface="Comic Sans MS" panose="030F0702030302020204" pitchFamily="66" charset="0"/>
              </a:rPr>
              <a:t>I will exercise at least once a day (Joe Wicks, or Jump Start Jonny have fun videos)</a:t>
            </a:r>
          </a:p>
          <a:p>
            <a:pPr marL="45720" indent="0">
              <a:buNone/>
            </a:pPr>
            <a:endParaRPr lang="en-US" dirty="0">
              <a:latin typeface="Comic Sans MS" panose="030F0702030302020204" pitchFamily="66" charset="0"/>
            </a:endParaRPr>
          </a:p>
          <a:p>
            <a:pPr marL="45720" indent="0">
              <a:buNone/>
            </a:pPr>
            <a:r>
              <a:rPr lang="en-US" dirty="0">
                <a:latin typeface="Comic Sans MS" panose="030F0702030302020204" pitchFamily="66" charset="0"/>
              </a:rPr>
              <a:t>I would love to hear what goals you set for yourself! Feel free to ask an adult to email me your goals aaskew@looeprimary.co.uk</a:t>
            </a:r>
          </a:p>
        </p:txBody>
      </p:sp>
    </p:spTree>
    <p:extLst>
      <p:ext uri="{BB962C8B-B14F-4D97-AF65-F5344CB8AC3E}">
        <p14:creationId xmlns:p14="http://schemas.microsoft.com/office/powerpoint/2010/main" val="222225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a:t>maths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2934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Maths</a:t>
            </a:r>
            <a:r>
              <a:rPr lang="en-US" dirty="0"/>
              <a:t> </a:t>
            </a:r>
          </a:p>
        </p:txBody>
      </p:sp>
      <p:sp>
        <p:nvSpPr>
          <p:cNvPr id="3" name="Content Placeholder 2"/>
          <p:cNvSpPr>
            <a:spLocks noGrp="1"/>
          </p:cNvSpPr>
          <p:nvPr>
            <p:ph idx="1"/>
          </p:nvPr>
        </p:nvSpPr>
        <p:spPr/>
        <p:txBody>
          <a:bodyPr/>
          <a:lstStyle/>
          <a:p>
            <a:r>
              <a:rPr lang="en-US" dirty="0"/>
              <a:t>Please work through the slides, they will help to explain the activities. </a:t>
            </a:r>
          </a:p>
          <a:p>
            <a:r>
              <a:rPr lang="en-US" dirty="0"/>
              <a:t>There are some questions for you to discuss, you may wish to record your answers on a piece of paper. </a:t>
            </a:r>
          </a:p>
          <a:p>
            <a:endParaRPr lang="en-US" dirty="0"/>
          </a:p>
          <a:p>
            <a:r>
              <a:rPr lang="en-US" dirty="0"/>
              <a:t>Enjoy!</a:t>
            </a:r>
          </a:p>
        </p:txBody>
      </p:sp>
    </p:spTree>
    <p:extLst>
      <p:ext uri="{BB962C8B-B14F-4D97-AF65-F5344CB8AC3E}">
        <p14:creationId xmlns:p14="http://schemas.microsoft.com/office/powerpoint/2010/main" val="3371157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56146-1CF6-45C1-ADC3-63CE2EB23F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1C18550-D653-4B0A-BB03-D2C2EAC9A662}"/>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04ECC24-727E-4FEB-9727-5FBD2B10B746}"/>
              </a:ext>
            </a:extLst>
          </p:cNvPr>
          <p:cNvPicPr>
            <a:picLocks noChangeAspect="1"/>
          </p:cNvPicPr>
          <p:nvPr/>
        </p:nvPicPr>
        <p:blipFill>
          <a:blip r:embed="rId2"/>
          <a:stretch>
            <a:fillRect/>
          </a:stretch>
        </p:blipFill>
        <p:spPr>
          <a:xfrm>
            <a:off x="1085850" y="1152525"/>
            <a:ext cx="10020300" cy="4552950"/>
          </a:xfrm>
          <a:prstGeom prst="rect">
            <a:avLst/>
          </a:prstGeom>
        </p:spPr>
      </p:pic>
    </p:spTree>
    <p:extLst>
      <p:ext uri="{BB962C8B-B14F-4D97-AF65-F5344CB8AC3E}">
        <p14:creationId xmlns:p14="http://schemas.microsoft.com/office/powerpoint/2010/main" val="309339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B2BA4-F116-4693-A4CC-C0532191D5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5D6E4ED-DE96-4017-BFBF-50F0490FDAC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5889AD5-8AAC-43D2-9998-E553F1A1CEB7}"/>
              </a:ext>
            </a:extLst>
          </p:cNvPr>
          <p:cNvPicPr>
            <a:picLocks noChangeAspect="1"/>
          </p:cNvPicPr>
          <p:nvPr/>
        </p:nvPicPr>
        <p:blipFill>
          <a:blip r:embed="rId2"/>
          <a:stretch>
            <a:fillRect/>
          </a:stretch>
        </p:blipFill>
        <p:spPr>
          <a:xfrm>
            <a:off x="1076325" y="1162050"/>
            <a:ext cx="10039350" cy="4533900"/>
          </a:xfrm>
          <a:prstGeom prst="rect">
            <a:avLst/>
          </a:prstGeom>
        </p:spPr>
      </p:pic>
    </p:spTree>
    <p:extLst>
      <p:ext uri="{BB962C8B-B14F-4D97-AF65-F5344CB8AC3E}">
        <p14:creationId xmlns:p14="http://schemas.microsoft.com/office/powerpoint/2010/main" val="2569616320"/>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181</TotalTime>
  <Words>1058</Words>
  <Application>Microsoft Office PowerPoint</Application>
  <PresentationFormat>Widescreen</PresentationFormat>
  <Paragraphs>77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Comic Sans MS</vt:lpstr>
      <vt:lpstr>Corbel</vt:lpstr>
      <vt:lpstr>Twinkl</vt:lpstr>
      <vt:lpstr>Twinkl SemiBold</vt:lpstr>
      <vt:lpstr>Basis</vt:lpstr>
      <vt:lpstr>Friday 8th January</vt:lpstr>
      <vt:lpstr>Hello </vt:lpstr>
      <vt:lpstr>Reading </vt:lpstr>
      <vt:lpstr>Spelling </vt:lpstr>
      <vt:lpstr>PSHE  I understand that if I persevere I can tackle challenges. I can set simple goals. </vt:lpstr>
      <vt:lpstr>maths</vt:lpstr>
      <vt:lpstr>Maths </vt:lpstr>
      <vt:lpstr>PowerPoint Presentation</vt:lpstr>
      <vt:lpstr>PowerPoint Presentation</vt:lpstr>
      <vt:lpstr>PowerPoint Presentation</vt:lpstr>
      <vt:lpstr>MATH INVESTIGATION</vt:lpstr>
      <vt:lpstr>English</vt:lpstr>
      <vt:lpstr> English: Today you are going to explore the character of Grace and her feelings.     </vt:lpstr>
      <vt:lpstr>PowerPoint Presentation</vt:lpstr>
      <vt:lpstr>Art</vt:lpstr>
      <vt:lpstr>About Africa</vt:lpstr>
      <vt:lpstr>About Africa</vt:lpstr>
      <vt:lpstr>African Art</vt:lpstr>
      <vt:lpstr>Can you use materials around your home to make a piece of art inspired by an African pattern. </vt:lpstr>
      <vt:lpstr>Well done!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6th January</dc:title>
  <dc:creator>Alice Askew</dc:creator>
  <cp:lastModifiedBy>Farnham Boxing</cp:lastModifiedBy>
  <cp:revision>25</cp:revision>
  <dcterms:created xsi:type="dcterms:W3CDTF">2021-01-05T12:00:25Z</dcterms:created>
  <dcterms:modified xsi:type="dcterms:W3CDTF">2021-01-07T14:19:00Z</dcterms:modified>
</cp:coreProperties>
</file>